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5"/>
  </p:notesMasterIdLst>
  <p:sldIdLst>
    <p:sldId id="256" r:id="rId2"/>
    <p:sldId id="257" r:id="rId3"/>
    <p:sldId id="258" r:id="rId4"/>
    <p:sldId id="262" r:id="rId5"/>
    <p:sldId id="277" r:id="rId6"/>
    <p:sldId id="278" r:id="rId7"/>
    <p:sldId id="259" r:id="rId8"/>
    <p:sldId id="274" r:id="rId9"/>
    <p:sldId id="261" r:id="rId10"/>
    <p:sldId id="270" r:id="rId11"/>
    <p:sldId id="275" r:id="rId12"/>
    <p:sldId id="260" r:id="rId13"/>
    <p:sldId id="279" r:id="rId14"/>
    <p:sldId id="263" r:id="rId15"/>
    <p:sldId id="264" r:id="rId16"/>
    <p:sldId id="276" r:id="rId17"/>
    <p:sldId id="266" r:id="rId18"/>
    <p:sldId id="265" r:id="rId19"/>
    <p:sldId id="271" r:id="rId20"/>
    <p:sldId id="267" r:id="rId21"/>
    <p:sldId id="272" r:id="rId22"/>
    <p:sldId id="268" r:id="rId23"/>
    <p:sldId id="27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5990CC-4DC9-363F-CDA5-E19BCE4CCAFB}" v="2181" dt="2020-06-29T19:29:08.846"/>
    <p1510:client id="{5F9C0009-D471-4F40-8E65-84433BD41510}" v="207" dt="2020-06-22T11:08:02.073"/>
    <p1510:client id="{A35560A7-93D5-4160-8C9D-2E9F681B0085}" v="703" dt="2020-06-25T21:26:22.765"/>
    <p1510:client id="{F4C094B7-23EE-4586-A86D-0CF1E9530224}" v="12" dt="2020-06-22T08:40:23.474"/>
  </p1510:revLst>
</p1510:revInfo>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diagrams/_rels/data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svg"/><Relationship Id="rId1" Type="http://schemas.openxmlformats.org/officeDocument/2006/relationships/image" Target="../media/image6.png"/></Relationships>
</file>

<file path=ppt/diagrams/_rels/data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svg"/><Relationship Id="rId1" Type="http://schemas.openxmlformats.org/officeDocument/2006/relationships/image" Target="../media/image6.png"/></Relationships>
</file>

<file path=ppt/diagrams/_rels/data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_rels/data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svg"/><Relationship Id="rId1" Type="http://schemas.openxmlformats.org/officeDocument/2006/relationships/image" Target="../media/image6.png"/></Relationships>
</file>

<file path=ppt/diagrams/_rels/data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24.svg"/></Relationships>
</file>

<file path=ppt/diagrams/_rels/data6.xml.rels><?xml version="1.0" encoding="UTF-8" standalone="yes"?>
<Relationships xmlns="http://schemas.openxmlformats.org/package/2006/relationships"><Relationship Id="rId8" Type="http://schemas.openxmlformats.org/officeDocument/2006/relationships/image" Target="../media/image32.sv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svg"/><Relationship Id="rId1" Type="http://schemas.openxmlformats.org/officeDocument/2006/relationships/image" Target="../media/image25.png"/><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svg"/><Relationship Id="rId1" Type="http://schemas.openxmlformats.org/officeDocument/2006/relationships/image" Target="../media/image6.png"/></Relationships>
</file>

<file path=ppt/diagrams/_rels/drawing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svg"/><Relationship Id="rId1" Type="http://schemas.openxmlformats.org/officeDocument/2006/relationships/image" Target="../media/image6.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_rels/drawing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svg"/><Relationship Id="rId1" Type="http://schemas.openxmlformats.org/officeDocument/2006/relationships/image" Target="../media/image6.png"/></Relationships>
</file>

<file path=ppt/diagrams/_rels/drawing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24.svg"/></Relationships>
</file>

<file path=ppt/diagrams/_rels/drawing6.xml.rels><?xml version="1.0" encoding="UTF-8" standalone="yes"?>
<Relationships xmlns="http://schemas.openxmlformats.org/package/2006/relationships"><Relationship Id="rId8" Type="http://schemas.openxmlformats.org/officeDocument/2006/relationships/image" Target="../media/image32.sv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svg"/><Relationship Id="rId1" Type="http://schemas.openxmlformats.org/officeDocument/2006/relationships/image" Target="../media/image25.png"/><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A8C32EB-E865-4ED5-9078-61A1D8C60A1A}"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CCC8F6DA-03AA-4797-913B-B3A9ED46A5DE}">
      <dgm:prSet/>
      <dgm:spPr/>
      <dgm:t>
        <a:bodyPr/>
        <a:lstStyle/>
        <a:p>
          <a:pPr rtl="0">
            <a:lnSpc>
              <a:spcPct val="100000"/>
            </a:lnSpc>
          </a:pPr>
          <a:r>
            <a:rPr lang="en-GB"/>
            <a:t>Fairness is the process of understanding bias introduced by your data, and ensuring your model provides equitable predictions across all demographic groups</a:t>
          </a:r>
          <a:r>
            <a:rPr lang="en-GB">
              <a:latin typeface="Calibri Light" panose="020F0302020204030204"/>
            </a:rPr>
            <a:t> [</a:t>
          </a:r>
          <a:r>
            <a:rPr lang="en-GB"/>
            <a:t>1].</a:t>
          </a:r>
          <a:endParaRPr lang="en-US"/>
        </a:p>
      </dgm:t>
    </dgm:pt>
    <dgm:pt modelId="{9F212E4D-F09B-45F5-91DD-C141D31A0C2E}" type="parTrans" cxnId="{170C1751-3D4A-4FDA-85C2-5E8F26061EAD}">
      <dgm:prSet/>
      <dgm:spPr/>
      <dgm:t>
        <a:bodyPr/>
        <a:lstStyle/>
        <a:p>
          <a:endParaRPr lang="en-US"/>
        </a:p>
      </dgm:t>
    </dgm:pt>
    <dgm:pt modelId="{89FF17BB-CA6F-4771-811C-6E5C59AABE88}" type="sibTrans" cxnId="{170C1751-3D4A-4FDA-85C2-5E8F26061EAD}">
      <dgm:prSet/>
      <dgm:spPr/>
      <dgm:t>
        <a:bodyPr/>
        <a:lstStyle/>
        <a:p>
          <a:endParaRPr lang="en-US"/>
        </a:p>
      </dgm:t>
    </dgm:pt>
    <dgm:pt modelId="{78C61D77-C7C7-47F7-AF49-D148E3E9056E}">
      <dgm:prSet/>
      <dgm:spPr/>
      <dgm:t>
        <a:bodyPr/>
        <a:lstStyle/>
        <a:p>
          <a:pPr rtl="0">
            <a:lnSpc>
              <a:spcPct val="100000"/>
            </a:lnSpc>
          </a:pPr>
          <a:r>
            <a:rPr lang="en-GB"/>
            <a:t>Whether an AI system is behaving unfairly in terms of its impact on people; harms</a:t>
          </a:r>
          <a:r>
            <a:rPr lang="en-GB">
              <a:latin typeface="Calibri Light" panose="020F0302020204030204"/>
            </a:rPr>
            <a:t> [2].</a:t>
          </a:r>
          <a:endParaRPr lang="en-US"/>
        </a:p>
      </dgm:t>
    </dgm:pt>
    <dgm:pt modelId="{16DB33D8-E22D-4161-BBB9-E8F88C38E5AA}" type="parTrans" cxnId="{891E8B64-9FD9-478A-9EFC-50BB18DC910A}">
      <dgm:prSet/>
      <dgm:spPr/>
      <dgm:t>
        <a:bodyPr/>
        <a:lstStyle/>
        <a:p>
          <a:endParaRPr lang="en-US"/>
        </a:p>
      </dgm:t>
    </dgm:pt>
    <dgm:pt modelId="{6601E988-A7CC-4A81-AE6C-B1C394C5C728}" type="sibTrans" cxnId="{891E8B64-9FD9-478A-9EFC-50BB18DC910A}">
      <dgm:prSet/>
      <dgm:spPr/>
      <dgm:t>
        <a:bodyPr/>
        <a:lstStyle/>
        <a:p>
          <a:endParaRPr lang="en-US"/>
        </a:p>
      </dgm:t>
    </dgm:pt>
    <dgm:pt modelId="{31C5FC57-C7DA-467B-BEDB-4ABB87A3C317}" type="pres">
      <dgm:prSet presAssocID="{5A8C32EB-E865-4ED5-9078-61A1D8C60A1A}" presName="root" presStyleCnt="0">
        <dgm:presLayoutVars>
          <dgm:dir/>
          <dgm:resizeHandles val="exact"/>
        </dgm:presLayoutVars>
      </dgm:prSet>
      <dgm:spPr/>
    </dgm:pt>
    <dgm:pt modelId="{5ACD57AC-42E5-4619-8C06-B28381539113}" type="pres">
      <dgm:prSet presAssocID="{CCC8F6DA-03AA-4797-913B-B3A9ED46A5DE}" presName="compNode" presStyleCnt="0"/>
      <dgm:spPr/>
    </dgm:pt>
    <dgm:pt modelId="{689F1ED4-AB80-4EA3-BBD5-6795BFFBDB4C}" type="pres">
      <dgm:prSet presAssocID="{CCC8F6DA-03AA-4797-913B-B3A9ED46A5DE}" presName="bgRect" presStyleLbl="bgShp" presStyleIdx="0" presStyleCnt="2"/>
      <dgm:spPr/>
    </dgm:pt>
    <dgm:pt modelId="{1E70E150-4438-4DA5-B5FC-23D417546025}" type="pres">
      <dgm:prSet presAssocID="{CCC8F6DA-03AA-4797-913B-B3A9ED46A5DE}"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cales of Justice"/>
        </a:ext>
      </dgm:extLst>
    </dgm:pt>
    <dgm:pt modelId="{E625655F-9E5E-4255-B1DD-29116AED7E64}" type="pres">
      <dgm:prSet presAssocID="{CCC8F6DA-03AA-4797-913B-B3A9ED46A5DE}" presName="spaceRect" presStyleCnt="0"/>
      <dgm:spPr/>
    </dgm:pt>
    <dgm:pt modelId="{C03F468F-9432-4392-96B3-747172AC3ADE}" type="pres">
      <dgm:prSet presAssocID="{CCC8F6DA-03AA-4797-913B-B3A9ED46A5DE}" presName="parTx" presStyleLbl="revTx" presStyleIdx="0" presStyleCnt="2">
        <dgm:presLayoutVars>
          <dgm:chMax val="0"/>
          <dgm:chPref val="0"/>
        </dgm:presLayoutVars>
      </dgm:prSet>
      <dgm:spPr/>
    </dgm:pt>
    <dgm:pt modelId="{90E48518-1956-4D97-9350-331B2BA6360E}" type="pres">
      <dgm:prSet presAssocID="{89FF17BB-CA6F-4771-811C-6E5C59AABE88}" presName="sibTrans" presStyleCnt="0"/>
      <dgm:spPr/>
    </dgm:pt>
    <dgm:pt modelId="{9B24CDF0-8F39-4240-890C-2580ED911C41}" type="pres">
      <dgm:prSet presAssocID="{78C61D77-C7C7-47F7-AF49-D148E3E9056E}" presName="compNode" presStyleCnt="0"/>
      <dgm:spPr/>
    </dgm:pt>
    <dgm:pt modelId="{EAE9E142-05E0-4116-9749-29546876063A}" type="pres">
      <dgm:prSet presAssocID="{78C61D77-C7C7-47F7-AF49-D148E3E9056E}" presName="bgRect" presStyleLbl="bgShp" presStyleIdx="1" presStyleCnt="2"/>
      <dgm:spPr/>
    </dgm:pt>
    <dgm:pt modelId="{AABEC338-72E7-4CF2-BE1A-44495A17AEBB}" type="pres">
      <dgm:prSet presAssocID="{78C61D77-C7C7-47F7-AF49-D148E3E9056E}" presName="iconRect" presStyleLbl="node1" presStyleIdx="1" presStyleCnt="2"/>
      <dgm:spPr>
        <a:blipFill>
          <a:blip xmlns:r="http://schemas.openxmlformats.org/officeDocument/2006/relationships" r:embed="rId1">
            <a:extLs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Scales of justice"/>
        </a:ext>
      </dgm:extLst>
    </dgm:pt>
    <dgm:pt modelId="{9990B150-8CE3-4DC4-9B95-5091CE4613D6}" type="pres">
      <dgm:prSet presAssocID="{78C61D77-C7C7-47F7-AF49-D148E3E9056E}" presName="spaceRect" presStyleCnt="0"/>
      <dgm:spPr/>
    </dgm:pt>
    <dgm:pt modelId="{2FF2785C-A6BE-4EDC-89A7-D913E37EBFAF}" type="pres">
      <dgm:prSet presAssocID="{78C61D77-C7C7-47F7-AF49-D148E3E9056E}" presName="parTx" presStyleLbl="revTx" presStyleIdx="1" presStyleCnt="2">
        <dgm:presLayoutVars>
          <dgm:chMax val="0"/>
          <dgm:chPref val="0"/>
        </dgm:presLayoutVars>
      </dgm:prSet>
      <dgm:spPr/>
    </dgm:pt>
  </dgm:ptLst>
  <dgm:cxnLst>
    <dgm:cxn modelId="{891E8B64-9FD9-478A-9EFC-50BB18DC910A}" srcId="{5A8C32EB-E865-4ED5-9078-61A1D8C60A1A}" destId="{78C61D77-C7C7-47F7-AF49-D148E3E9056E}" srcOrd="1" destOrd="0" parTransId="{16DB33D8-E22D-4161-BBB9-E8F88C38E5AA}" sibTransId="{6601E988-A7CC-4A81-AE6C-B1C394C5C728}"/>
    <dgm:cxn modelId="{170C1751-3D4A-4FDA-85C2-5E8F26061EAD}" srcId="{5A8C32EB-E865-4ED5-9078-61A1D8C60A1A}" destId="{CCC8F6DA-03AA-4797-913B-B3A9ED46A5DE}" srcOrd="0" destOrd="0" parTransId="{9F212E4D-F09B-45F5-91DD-C141D31A0C2E}" sibTransId="{89FF17BB-CA6F-4771-811C-6E5C59AABE88}"/>
    <dgm:cxn modelId="{F766E187-980A-4C69-9463-44D404D504A5}" type="presOf" srcId="{78C61D77-C7C7-47F7-AF49-D148E3E9056E}" destId="{2FF2785C-A6BE-4EDC-89A7-D913E37EBFAF}" srcOrd="0" destOrd="0" presId="urn:microsoft.com/office/officeart/2018/2/layout/IconVerticalSolidList"/>
    <dgm:cxn modelId="{8C2BA1DF-3C16-499D-9A20-991597C64B09}" type="presOf" srcId="{CCC8F6DA-03AA-4797-913B-B3A9ED46A5DE}" destId="{C03F468F-9432-4392-96B3-747172AC3ADE}" srcOrd="0" destOrd="0" presId="urn:microsoft.com/office/officeart/2018/2/layout/IconVerticalSolidList"/>
    <dgm:cxn modelId="{5975D8E6-1D2A-43AC-B21F-4986E7EF8B4C}" type="presOf" srcId="{5A8C32EB-E865-4ED5-9078-61A1D8C60A1A}" destId="{31C5FC57-C7DA-467B-BEDB-4ABB87A3C317}" srcOrd="0" destOrd="0" presId="urn:microsoft.com/office/officeart/2018/2/layout/IconVerticalSolidList"/>
    <dgm:cxn modelId="{FF297B22-935B-4790-859A-4BE693C8EE3A}" type="presParOf" srcId="{31C5FC57-C7DA-467B-BEDB-4ABB87A3C317}" destId="{5ACD57AC-42E5-4619-8C06-B28381539113}" srcOrd="0" destOrd="0" presId="urn:microsoft.com/office/officeart/2018/2/layout/IconVerticalSolidList"/>
    <dgm:cxn modelId="{A47DA9B6-48B5-43A6-906C-96AB09F1F597}" type="presParOf" srcId="{5ACD57AC-42E5-4619-8C06-B28381539113}" destId="{689F1ED4-AB80-4EA3-BBD5-6795BFFBDB4C}" srcOrd="0" destOrd="0" presId="urn:microsoft.com/office/officeart/2018/2/layout/IconVerticalSolidList"/>
    <dgm:cxn modelId="{F4D23695-FEC7-4047-815B-CBAE6865F3CB}" type="presParOf" srcId="{5ACD57AC-42E5-4619-8C06-B28381539113}" destId="{1E70E150-4438-4DA5-B5FC-23D417546025}" srcOrd="1" destOrd="0" presId="urn:microsoft.com/office/officeart/2018/2/layout/IconVerticalSolidList"/>
    <dgm:cxn modelId="{C574EFD4-39B3-4B15-9B2C-841BD10DEC24}" type="presParOf" srcId="{5ACD57AC-42E5-4619-8C06-B28381539113}" destId="{E625655F-9E5E-4255-B1DD-29116AED7E64}" srcOrd="2" destOrd="0" presId="urn:microsoft.com/office/officeart/2018/2/layout/IconVerticalSolidList"/>
    <dgm:cxn modelId="{E840B07A-C3CA-4A0C-BD58-11E88E9D95B8}" type="presParOf" srcId="{5ACD57AC-42E5-4619-8C06-B28381539113}" destId="{C03F468F-9432-4392-96B3-747172AC3ADE}" srcOrd="3" destOrd="0" presId="urn:microsoft.com/office/officeart/2018/2/layout/IconVerticalSolidList"/>
    <dgm:cxn modelId="{1206F2B4-ADAA-4E30-8585-FF9520E63BFD}" type="presParOf" srcId="{31C5FC57-C7DA-467B-BEDB-4ABB87A3C317}" destId="{90E48518-1956-4D97-9350-331B2BA6360E}" srcOrd="1" destOrd="0" presId="urn:microsoft.com/office/officeart/2018/2/layout/IconVerticalSolidList"/>
    <dgm:cxn modelId="{FF34FBF5-C5B2-43C5-9C57-FDE53F31BAEB}" type="presParOf" srcId="{31C5FC57-C7DA-467B-BEDB-4ABB87A3C317}" destId="{9B24CDF0-8F39-4240-890C-2580ED911C41}" srcOrd="2" destOrd="0" presId="urn:microsoft.com/office/officeart/2018/2/layout/IconVerticalSolidList"/>
    <dgm:cxn modelId="{56E7119A-E96E-496C-AD40-88A79B6107C5}" type="presParOf" srcId="{9B24CDF0-8F39-4240-890C-2580ED911C41}" destId="{EAE9E142-05E0-4116-9749-29546876063A}" srcOrd="0" destOrd="0" presId="urn:microsoft.com/office/officeart/2018/2/layout/IconVerticalSolidList"/>
    <dgm:cxn modelId="{B419066C-6AA5-488D-B227-1F6B1E7283C4}" type="presParOf" srcId="{9B24CDF0-8F39-4240-890C-2580ED911C41}" destId="{AABEC338-72E7-4CF2-BE1A-44495A17AEBB}" srcOrd="1" destOrd="0" presId="urn:microsoft.com/office/officeart/2018/2/layout/IconVerticalSolidList"/>
    <dgm:cxn modelId="{F2408A72-67E6-4987-9364-67408F02E265}" type="presParOf" srcId="{9B24CDF0-8F39-4240-890C-2580ED911C41}" destId="{9990B150-8CE3-4DC4-9B95-5091CE4613D6}" srcOrd="2" destOrd="0" presId="urn:microsoft.com/office/officeart/2018/2/layout/IconVerticalSolidList"/>
    <dgm:cxn modelId="{40F1E607-2999-403F-819A-B234E339618A}" type="presParOf" srcId="{9B24CDF0-8F39-4240-890C-2580ED911C41}" destId="{2FF2785C-A6BE-4EDC-89A7-D913E37EBFAF}"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A8C32EB-E865-4ED5-9078-61A1D8C60A1A}"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CCC8F6DA-03AA-4797-913B-B3A9ED46A5DE}">
      <dgm:prSet/>
      <dgm:spPr/>
      <dgm:t>
        <a:bodyPr/>
        <a:lstStyle/>
        <a:p>
          <a:pPr>
            <a:lnSpc>
              <a:spcPct val="100000"/>
            </a:lnSpc>
          </a:pPr>
          <a:r>
            <a:rPr lang="en-GB"/>
            <a:t>A fairness metric that is satisfied if the results of a model's classification are not dependent on a given sensitive attribute</a:t>
          </a:r>
          <a:r>
            <a:rPr lang="en-GB">
              <a:latin typeface="Calibri Light" panose="020F0302020204030204"/>
            </a:rPr>
            <a:t>[3].</a:t>
          </a:r>
          <a:endParaRPr lang="en-US"/>
        </a:p>
      </dgm:t>
    </dgm:pt>
    <dgm:pt modelId="{9F212E4D-F09B-45F5-91DD-C141D31A0C2E}" type="parTrans" cxnId="{170C1751-3D4A-4FDA-85C2-5E8F26061EAD}">
      <dgm:prSet/>
      <dgm:spPr/>
      <dgm:t>
        <a:bodyPr/>
        <a:lstStyle/>
        <a:p>
          <a:endParaRPr lang="en-US"/>
        </a:p>
      </dgm:t>
    </dgm:pt>
    <dgm:pt modelId="{89FF17BB-CA6F-4771-811C-6E5C59AABE88}" type="sibTrans" cxnId="{170C1751-3D4A-4FDA-85C2-5E8F26061EAD}">
      <dgm:prSet/>
      <dgm:spPr/>
      <dgm:t>
        <a:bodyPr/>
        <a:lstStyle/>
        <a:p>
          <a:endParaRPr lang="en-US"/>
        </a:p>
      </dgm:t>
    </dgm:pt>
    <dgm:pt modelId="{78C61D77-C7C7-47F7-AF49-D148E3E9056E}">
      <dgm:prSet/>
      <dgm:spPr/>
      <dgm:t>
        <a:bodyPr/>
        <a:lstStyle/>
        <a:p>
          <a:pPr>
            <a:lnSpc>
              <a:spcPct val="100000"/>
            </a:lnSpc>
          </a:pPr>
          <a:r>
            <a:rPr lang="en-GB"/>
            <a:t>A classifier </a:t>
          </a:r>
          <a:r>
            <a:rPr lang="en-GB">
              <a:latin typeface="Calibri Light" panose="020F0302020204030204"/>
            </a:rPr>
            <a:t>ℎ</a:t>
          </a:r>
          <a:r>
            <a:rPr lang="en-GB"/>
            <a:t> satisfies demographic parity under a distribution over (𝑋,𝐴,𝑌</a:t>
          </a:r>
          <a:r>
            <a:rPr lang="en-GB">
              <a:latin typeface="Calibri Light" panose="020F0302020204030204"/>
            </a:rPr>
            <a:t>)</a:t>
          </a:r>
          <a:r>
            <a:rPr lang="en-GB"/>
            <a:t> if its prediction ℎ(𝑋) is statistically independent of the sensitive feature 𝐴. This is equivalent to 𝔼[ℎ(𝑋)|𝐴=𝑎]=𝔼[ℎ(𝑋)] </a:t>
          </a:r>
          <a:r>
            <a:rPr lang="en-GB">
              <a:latin typeface="Calibri Light" panose="020F0302020204030204"/>
            </a:rPr>
            <a:t>[4].</a:t>
          </a:r>
          <a:endParaRPr lang="en-US"/>
        </a:p>
      </dgm:t>
    </dgm:pt>
    <dgm:pt modelId="{16DB33D8-E22D-4161-BBB9-E8F88C38E5AA}" type="parTrans" cxnId="{891E8B64-9FD9-478A-9EFC-50BB18DC910A}">
      <dgm:prSet/>
      <dgm:spPr/>
      <dgm:t>
        <a:bodyPr/>
        <a:lstStyle/>
        <a:p>
          <a:endParaRPr lang="en-US"/>
        </a:p>
      </dgm:t>
    </dgm:pt>
    <dgm:pt modelId="{6601E988-A7CC-4A81-AE6C-B1C394C5C728}" type="sibTrans" cxnId="{891E8B64-9FD9-478A-9EFC-50BB18DC910A}">
      <dgm:prSet/>
      <dgm:spPr/>
      <dgm:t>
        <a:bodyPr/>
        <a:lstStyle/>
        <a:p>
          <a:endParaRPr lang="en-US"/>
        </a:p>
      </dgm:t>
    </dgm:pt>
    <dgm:pt modelId="{31C5FC57-C7DA-467B-BEDB-4ABB87A3C317}" type="pres">
      <dgm:prSet presAssocID="{5A8C32EB-E865-4ED5-9078-61A1D8C60A1A}" presName="root" presStyleCnt="0">
        <dgm:presLayoutVars>
          <dgm:dir/>
          <dgm:resizeHandles val="exact"/>
        </dgm:presLayoutVars>
      </dgm:prSet>
      <dgm:spPr/>
    </dgm:pt>
    <dgm:pt modelId="{5ACD57AC-42E5-4619-8C06-B28381539113}" type="pres">
      <dgm:prSet presAssocID="{CCC8F6DA-03AA-4797-913B-B3A9ED46A5DE}" presName="compNode" presStyleCnt="0"/>
      <dgm:spPr/>
    </dgm:pt>
    <dgm:pt modelId="{689F1ED4-AB80-4EA3-BBD5-6795BFFBDB4C}" type="pres">
      <dgm:prSet presAssocID="{CCC8F6DA-03AA-4797-913B-B3A9ED46A5DE}" presName="bgRect" presStyleLbl="bgShp" presStyleIdx="0" presStyleCnt="2"/>
      <dgm:spPr/>
    </dgm:pt>
    <dgm:pt modelId="{1E70E150-4438-4DA5-B5FC-23D417546025}" type="pres">
      <dgm:prSet presAssocID="{CCC8F6DA-03AA-4797-913B-B3A9ED46A5DE}"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cales of Justice"/>
        </a:ext>
      </dgm:extLst>
    </dgm:pt>
    <dgm:pt modelId="{E625655F-9E5E-4255-B1DD-29116AED7E64}" type="pres">
      <dgm:prSet presAssocID="{CCC8F6DA-03AA-4797-913B-B3A9ED46A5DE}" presName="spaceRect" presStyleCnt="0"/>
      <dgm:spPr/>
    </dgm:pt>
    <dgm:pt modelId="{C03F468F-9432-4392-96B3-747172AC3ADE}" type="pres">
      <dgm:prSet presAssocID="{CCC8F6DA-03AA-4797-913B-B3A9ED46A5DE}" presName="parTx" presStyleLbl="revTx" presStyleIdx="0" presStyleCnt="2">
        <dgm:presLayoutVars>
          <dgm:chMax val="0"/>
          <dgm:chPref val="0"/>
        </dgm:presLayoutVars>
      </dgm:prSet>
      <dgm:spPr/>
    </dgm:pt>
    <dgm:pt modelId="{90E48518-1956-4D97-9350-331B2BA6360E}" type="pres">
      <dgm:prSet presAssocID="{89FF17BB-CA6F-4771-811C-6E5C59AABE88}" presName="sibTrans" presStyleCnt="0"/>
      <dgm:spPr/>
    </dgm:pt>
    <dgm:pt modelId="{9B24CDF0-8F39-4240-890C-2580ED911C41}" type="pres">
      <dgm:prSet presAssocID="{78C61D77-C7C7-47F7-AF49-D148E3E9056E}" presName="compNode" presStyleCnt="0"/>
      <dgm:spPr/>
    </dgm:pt>
    <dgm:pt modelId="{EAE9E142-05E0-4116-9749-29546876063A}" type="pres">
      <dgm:prSet presAssocID="{78C61D77-C7C7-47F7-AF49-D148E3E9056E}" presName="bgRect" presStyleLbl="bgShp" presStyleIdx="1" presStyleCnt="2"/>
      <dgm:spPr/>
    </dgm:pt>
    <dgm:pt modelId="{AABEC338-72E7-4CF2-BE1A-44495A17AEBB}" type="pres">
      <dgm:prSet presAssocID="{78C61D77-C7C7-47F7-AF49-D148E3E9056E}" presName="iconRect" presStyleLbl="node1" presStyleIdx="1" presStyleCnt="2"/>
      <dgm:spPr>
        <a:blipFill>
          <a:blip xmlns:r="http://schemas.openxmlformats.org/officeDocument/2006/relationships" r:embed="rId1">
            <a:extLs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Scales of justice"/>
        </a:ext>
      </dgm:extLst>
    </dgm:pt>
    <dgm:pt modelId="{9990B150-8CE3-4DC4-9B95-5091CE4613D6}" type="pres">
      <dgm:prSet presAssocID="{78C61D77-C7C7-47F7-AF49-D148E3E9056E}" presName="spaceRect" presStyleCnt="0"/>
      <dgm:spPr/>
    </dgm:pt>
    <dgm:pt modelId="{2FF2785C-A6BE-4EDC-89A7-D913E37EBFAF}" type="pres">
      <dgm:prSet presAssocID="{78C61D77-C7C7-47F7-AF49-D148E3E9056E}" presName="parTx" presStyleLbl="revTx" presStyleIdx="1" presStyleCnt="2">
        <dgm:presLayoutVars>
          <dgm:chMax val="0"/>
          <dgm:chPref val="0"/>
        </dgm:presLayoutVars>
      </dgm:prSet>
      <dgm:spPr/>
    </dgm:pt>
  </dgm:ptLst>
  <dgm:cxnLst>
    <dgm:cxn modelId="{891E8B64-9FD9-478A-9EFC-50BB18DC910A}" srcId="{5A8C32EB-E865-4ED5-9078-61A1D8C60A1A}" destId="{78C61D77-C7C7-47F7-AF49-D148E3E9056E}" srcOrd="1" destOrd="0" parTransId="{16DB33D8-E22D-4161-BBB9-E8F88C38E5AA}" sibTransId="{6601E988-A7CC-4A81-AE6C-B1C394C5C728}"/>
    <dgm:cxn modelId="{170C1751-3D4A-4FDA-85C2-5E8F26061EAD}" srcId="{5A8C32EB-E865-4ED5-9078-61A1D8C60A1A}" destId="{CCC8F6DA-03AA-4797-913B-B3A9ED46A5DE}" srcOrd="0" destOrd="0" parTransId="{9F212E4D-F09B-45F5-91DD-C141D31A0C2E}" sibTransId="{89FF17BB-CA6F-4771-811C-6E5C59AABE88}"/>
    <dgm:cxn modelId="{F766E187-980A-4C69-9463-44D404D504A5}" type="presOf" srcId="{78C61D77-C7C7-47F7-AF49-D148E3E9056E}" destId="{2FF2785C-A6BE-4EDC-89A7-D913E37EBFAF}" srcOrd="0" destOrd="0" presId="urn:microsoft.com/office/officeart/2018/2/layout/IconVerticalSolidList"/>
    <dgm:cxn modelId="{8C2BA1DF-3C16-499D-9A20-991597C64B09}" type="presOf" srcId="{CCC8F6DA-03AA-4797-913B-B3A9ED46A5DE}" destId="{C03F468F-9432-4392-96B3-747172AC3ADE}" srcOrd="0" destOrd="0" presId="urn:microsoft.com/office/officeart/2018/2/layout/IconVerticalSolidList"/>
    <dgm:cxn modelId="{5975D8E6-1D2A-43AC-B21F-4986E7EF8B4C}" type="presOf" srcId="{5A8C32EB-E865-4ED5-9078-61A1D8C60A1A}" destId="{31C5FC57-C7DA-467B-BEDB-4ABB87A3C317}" srcOrd="0" destOrd="0" presId="urn:microsoft.com/office/officeart/2018/2/layout/IconVerticalSolidList"/>
    <dgm:cxn modelId="{FF297B22-935B-4790-859A-4BE693C8EE3A}" type="presParOf" srcId="{31C5FC57-C7DA-467B-BEDB-4ABB87A3C317}" destId="{5ACD57AC-42E5-4619-8C06-B28381539113}" srcOrd="0" destOrd="0" presId="urn:microsoft.com/office/officeart/2018/2/layout/IconVerticalSolidList"/>
    <dgm:cxn modelId="{A47DA9B6-48B5-43A6-906C-96AB09F1F597}" type="presParOf" srcId="{5ACD57AC-42E5-4619-8C06-B28381539113}" destId="{689F1ED4-AB80-4EA3-BBD5-6795BFFBDB4C}" srcOrd="0" destOrd="0" presId="urn:microsoft.com/office/officeart/2018/2/layout/IconVerticalSolidList"/>
    <dgm:cxn modelId="{F4D23695-FEC7-4047-815B-CBAE6865F3CB}" type="presParOf" srcId="{5ACD57AC-42E5-4619-8C06-B28381539113}" destId="{1E70E150-4438-4DA5-B5FC-23D417546025}" srcOrd="1" destOrd="0" presId="urn:microsoft.com/office/officeart/2018/2/layout/IconVerticalSolidList"/>
    <dgm:cxn modelId="{C574EFD4-39B3-4B15-9B2C-841BD10DEC24}" type="presParOf" srcId="{5ACD57AC-42E5-4619-8C06-B28381539113}" destId="{E625655F-9E5E-4255-B1DD-29116AED7E64}" srcOrd="2" destOrd="0" presId="urn:microsoft.com/office/officeart/2018/2/layout/IconVerticalSolidList"/>
    <dgm:cxn modelId="{E840B07A-C3CA-4A0C-BD58-11E88E9D95B8}" type="presParOf" srcId="{5ACD57AC-42E5-4619-8C06-B28381539113}" destId="{C03F468F-9432-4392-96B3-747172AC3ADE}" srcOrd="3" destOrd="0" presId="urn:microsoft.com/office/officeart/2018/2/layout/IconVerticalSolidList"/>
    <dgm:cxn modelId="{1206F2B4-ADAA-4E30-8585-FF9520E63BFD}" type="presParOf" srcId="{31C5FC57-C7DA-467B-BEDB-4ABB87A3C317}" destId="{90E48518-1956-4D97-9350-331B2BA6360E}" srcOrd="1" destOrd="0" presId="urn:microsoft.com/office/officeart/2018/2/layout/IconVerticalSolidList"/>
    <dgm:cxn modelId="{FF34FBF5-C5B2-43C5-9C57-FDE53F31BAEB}" type="presParOf" srcId="{31C5FC57-C7DA-467B-BEDB-4ABB87A3C317}" destId="{9B24CDF0-8F39-4240-890C-2580ED911C41}" srcOrd="2" destOrd="0" presId="urn:microsoft.com/office/officeart/2018/2/layout/IconVerticalSolidList"/>
    <dgm:cxn modelId="{56E7119A-E96E-496C-AD40-88A79B6107C5}" type="presParOf" srcId="{9B24CDF0-8F39-4240-890C-2580ED911C41}" destId="{EAE9E142-05E0-4116-9749-29546876063A}" srcOrd="0" destOrd="0" presId="urn:microsoft.com/office/officeart/2018/2/layout/IconVerticalSolidList"/>
    <dgm:cxn modelId="{B419066C-6AA5-488D-B227-1F6B1E7283C4}" type="presParOf" srcId="{9B24CDF0-8F39-4240-890C-2580ED911C41}" destId="{AABEC338-72E7-4CF2-BE1A-44495A17AEBB}" srcOrd="1" destOrd="0" presId="urn:microsoft.com/office/officeart/2018/2/layout/IconVerticalSolidList"/>
    <dgm:cxn modelId="{F2408A72-67E6-4987-9364-67408F02E265}" type="presParOf" srcId="{9B24CDF0-8F39-4240-890C-2580ED911C41}" destId="{9990B150-8CE3-4DC4-9B95-5091CE4613D6}" srcOrd="2" destOrd="0" presId="urn:microsoft.com/office/officeart/2018/2/layout/IconVerticalSolidList"/>
    <dgm:cxn modelId="{40F1E607-2999-403F-819A-B234E339618A}" type="presParOf" srcId="{9B24CDF0-8F39-4240-890C-2580ED911C41}" destId="{2FF2785C-A6BE-4EDC-89A7-D913E37EBFAF}"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86C9049-7162-46E0-9630-2F27C3F3DD61}"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25D7516-A66C-4CC7-A783-31596C5BD3C2}">
      <dgm:prSet/>
      <dgm:spPr/>
      <dgm:t>
        <a:bodyPr/>
        <a:lstStyle/>
        <a:p>
          <a:pPr>
            <a:lnSpc>
              <a:spcPct val="100000"/>
            </a:lnSpc>
          </a:pPr>
          <a:r>
            <a:rPr lang="en-GB" b="1"/>
            <a:t>Selection rate</a:t>
          </a:r>
          <a:r>
            <a:rPr lang="en-GB"/>
            <a:t>: The fraction of predicted labels matching the ‘good’ outcome if 1 is the 'good' outcome, E[h(x)| A=a].</a:t>
          </a:r>
          <a:endParaRPr lang="en-US"/>
        </a:p>
      </dgm:t>
    </dgm:pt>
    <dgm:pt modelId="{B185E2D7-E321-4356-B1FA-D54EE91E425B}" type="parTrans" cxnId="{DD3CB80B-0A20-4348-AD52-18568D10281F}">
      <dgm:prSet/>
      <dgm:spPr/>
      <dgm:t>
        <a:bodyPr/>
        <a:lstStyle/>
        <a:p>
          <a:endParaRPr lang="en-US"/>
        </a:p>
      </dgm:t>
    </dgm:pt>
    <dgm:pt modelId="{34A665F4-C5B8-4120-A7D8-18F2FCDF96DA}" type="sibTrans" cxnId="{DD3CB80B-0A20-4348-AD52-18568D10281F}">
      <dgm:prSet/>
      <dgm:spPr/>
      <dgm:t>
        <a:bodyPr/>
        <a:lstStyle/>
        <a:p>
          <a:endParaRPr lang="en-US"/>
        </a:p>
      </dgm:t>
    </dgm:pt>
    <dgm:pt modelId="{97E1EE4D-E058-484F-B0BF-9401FC59769E}">
      <dgm:prSet/>
      <dgm:spPr/>
      <dgm:t>
        <a:bodyPr/>
        <a:lstStyle/>
        <a:p>
          <a:pPr rtl="0">
            <a:lnSpc>
              <a:spcPct val="100000"/>
            </a:lnSpc>
          </a:pPr>
          <a:r>
            <a:rPr lang="en-GB" b="1"/>
            <a:t>Demographic parity difference</a:t>
          </a:r>
          <a:r>
            <a:rPr lang="en-GB"/>
            <a:t>: The difference between the largest and the smallest group-level selection rate across all</a:t>
          </a:r>
          <a:r>
            <a:rPr lang="en-GB">
              <a:latin typeface="Calibri Light" panose="020F0302020204030204"/>
            </a:rPr>
            <a:t> values</a:t>
          </a:r>
          <a:r>
            <a:rPr lang="en-GB"/>
            <a:t> </a:t>
          </a:r>
          <a:r>
            <a:rPr lang="en-GB">
              <a:latin typeface="Calibri Light" panose="020F0302020204030204"/>
            </a:rPr>
            <a:t>a </a:t>
          </a:r>
          <a:r>
            <a:rPr lang="en-GB"/>
            <a:t>of the sensitive feature. </a:t>
          </a:r>
          <a:endParaRPr lang="en-US"/>
        </a:p>
      </dgm:t>
    </dgm:pt>
    <dgm:pt modelId="{35CDB9C7-5688-4ACD-B678-349D236540DC}" type="parTrans" cxnId="{FBB43480-1E44-46E1-997C-770EA91A263E}">
      <dgm:prSet/>
      <dgm:spPr/>
      <dgm:t>
        <a:bodyPr/>
        <a:lstStyle/>
        <a:p>
          <a:endParaRPr lang="en-US"/>
        </a:p>
      </dgm:t>
    </dgm:pt>
    <dgm:pt modelId="{61276970-0DF1-4B94-947D-906EBEE9FC3E}" type="sibTrans" cxnId="{FBB43480-1E44-46E1-997C-770EA91A263E}">
      <dgm:prSet/>
      <dgm:spPr/>
      <dgm:t>
        <a:bodyPr/>
        <a:lstStyle/>
        <a:p>
          <a:endParaRPr lang="en-US"/>
        </a:p>
      </dgm:t>
    </dgm:pt>
    <dgm:pt modelId="{26EC5DEB-02BB-44DC-8B3A-054772C434DE}">
      <dgm:prSet/>
      <dgm:spPr/>
      <dgm:t>
        <a:bodyPr/>
        <a:lstStyle/>
        <a:p>
          <a:pPr>
            <a:lnSpc>
              <a:spcPct val="100000"/>
            </a:lnSpc>
          </a:pPr>
          <a:r>
            <a:rPr lang="en-GB" b="1"/>
            <a:t>Demographic parity ratio</a:t>
          </a:r>
          <a:r>
            <a:rPr lang="en-GB"/>
            <a:t>: The ratio between the smallest and the largest group-level selection rate, 𝐸[ℎ(𝑋)|𝐴=𝑎], across all values 𝑎 of the sensitive feature. </a:t>
          </a:r>
          <a:br>
            <a:rPr lang="en-GB" dirty="0"/>
          </a:br>
          <a:br>
            <a:rPr lang="en-GB" dirty="0"/>
          </a:br>
          <a:endParaRPr lang="en-US" dirty="0"/>
        </a:p>
      </dgm:t>
    </dgm:pt>
    <dgm:pt modelId="{4154C072-DAAB-4523-9796-EEABED1D0A9C}" type="parTrans" cxnId="{56ACD86D-BD39-4449-9193-C1E91F3FFC91}">
      <dgm:prSet/>
      <dgm:spPr/>
      <dgm:t>
        <a:bodyPr/>
        <a:lstStyle/>
        <a:p>
          <a:endParaRPr lang="en-US"/>
        </a:p>
      </dgm:t>
    </dgm:pt>
    <dgm:pt modelId="{5F2BEEF7-0F47-4D5F-A0FA-A336199687E6}" type="sibTrans" cxnId="{56ACD86D-BD39-4449-9193-C1E91F3FFC91}">
      <dgm:prSet/>
      <dgm:spPr/>
      <dgm:t>
        <a:bodyPr/>
        <a:lstStyle/>
        <a:p>
          <a:endParaRPr lang="en-US"/>
        </a:p>
      </dgm:t>
    </dgm:pt>
    <dgm:pt modelId="{2DF0B99C-54C8-4B45-93D7-B9EB94F1F04A}" type="pres">
      <dgm:prSet presAssocID="{686C9049-7162-46E0-9630-2F27C3F3DD61}" presName="root" presStyleCnt="0">
        <dgm:presLayoutVars>
          <dgm:dir/>
          <dgm:resizeHandles val="exact"/>
        </dgm:presLayoutVars>
      </dgm:prSet>
      <dgm:spPr/>
    </dgm:pt>
    <dgm:pt modelId="{263ECAB1-C4D6-4101-82F2-770E88F26A52}" type="pres">
      <dgm:prSet presAssocID="{025D7516-A66C-4CC7-A783-31596C5BD3C2}" presName="compNode" presStyleCnt="0"/>
      <dgm:spPr/>
    </dgm:pt>
    <dgm:pt modelId="{38CA7F0E-FE36-4F23-B053-6FAB951DB539}" type="pres">
      <dgm:prSet presAssocID="{025D7516-A66C-4CC7-A783-31596C5BD3C2}" presName="bgRect" presStyleLbl="bgShp" presStyleIdx="0" presStyleCnt="3"/>
      <dgm:spPr/>
    </dgm:pt>
    <dgm:pt modelId="{32110C8E-4498-4860-A1BC-9ED84BE3300B}" type="pres">
      <dgm:prSet presAssocID="{025D7516-A66C-4CC7-A783-31596C5BD3C2}"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3d Glasses"/>
        </a:ext>
      </dgm:extLst>
    </dgm:pt>
    <dgm:pt modelId="{633361EE-07D2-4ADE-9F4C-E670C85336FD}" type="pres">
      <dgm:prSet presAssocID="{025D7516-A66C-4CC7-A783-31596C5BD3C2}" presName="spaceRect" presStyleCnt="0"/>
      <dgm:spPr/>
    </dgm:pt>
    <dgm:pt modelId="{5C7A3BD4-53D8-4411-860F-54D0E452E0FC}" type="pres">
      <dgm:prSet presAssocID="{025D7516-A66C-4CC7-A783-31596C5BD3C2}" presName="parTx" presStyleLbl="revTx" presStyleIdx="0" presStyleCnt="3">
        <dgm:presLayoutVars>
          <dgm:chMax val="0"/>
          <dgm:chPref val="0"/>
        </dgm:presLayoutVars>
      </dgm:prSet>
      <dgm:spPr/>
    </dgm:pt>
    <dgm:pt modelId="{AD02DBF7-0044-4059-A79A-884EE862DC6F}" type="pres">
      <dgm:prSet presAssocID="{34A665F4-C5B8-4120-A7D8-18F2FCDF96DA}" presName="sibTrans" presStyleCnt="0"/>
      <dgm:spPr/>
    </dgm:pt>
    <dgm:pt modelId="{BE0C167A-8831-487C-AF0F-899716D9646B}" type="pres">
      <dgm:prSet presAssocID="{97E1EE4D-E058-484F-B0BF-9401FC59769E}" presName="compNode" presStyleCnt="0"/>
      <dgm:spPr/>
    </dgm:pt>
    <dgm:pt modelId="{50DA2326-7D4E-4A68-A0FC-7B18D70C422C}" type="pres">
      <dgm:prSet presAssocID="{97E1EE4D-E058-484F-B0BF-9401FC59769E}" presName="bgRect" presStyleLbl="bgShp" presStyleIdx="1" presStyleCnt="3"/>
      <dgm:spPr/>
    </dgm:pt>
    <dgm:pt modelId="{9852A4F2-CFD4-44C8-A6AE-307701158476}" type="pres">
      <dgm:prSet presAssocID="{97E1EE4D-E058-484F-B0BF-9401FC59769E}"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nder"/>
        </a:ext>
      </dgm:extLst>
    </dgm:pt>
    <dgm:pt modelId="{B0465B46-87C7-463A-B93D-E42F2EDA455D}" type="pres">
      <dgm:prSet presAssocID="{97E1EE4D-E058-484F-B0BF-9401FC59769E}" presName="spaceRect" presStyleCnt="0"/>
      <dgm:spPr/>
    </dgm:pt>
    <dgm:pt modelId="{45A40B81-26C7-43D6-8F07-E982BE71B47D}" type="pres">
      <dgm:prSet presAssocID="{97E1EE4D-E058-484F-B0BF-9401FC59769E}" presName="parTx" presStyleLbl="revTx" presStyleIdx="1" presStyleCnt="3">
        <dgm:presLayoutVars>
          <dgm:chMax val="0"/>
          <dgm:chPref val="0"/>
        </dgm:presLayoutVars>
      </dgm:prSet>
      <dgm:spPr/>
    </dgm:pt>
    <dgm:pt modelId="{E46C6153-68D8-4C2F-A2C6-E778D999D329}" type="pres">
      <dgm:prSet presAssocID="{61276970-0DF1-4B94-947D-906EBEE9FC3E}" presName="sibTrans" presStyleCnt="0"/>
      <dgm:spPr/>
    </dgm:pt>
    <dgm:pt modelId="{16D3986B-95C6-4DD6-8C90-5276B6112BAD}" type="pres">
      <dgm:prSet presAssocID="{26EC5DEB-02BB-44DC-8B3A-054772C434DE}" presName="compNode" presStyleCnt="0"/>
      <dgm:spPr/>
    </dgm:pt>
    <dgm:pt modelId="{BB60A952-3985-42D2-AA2C-1A39D1BBFB40}" type="pres">
      <dgm:prSet presAssocID="{26EC5DEB-02BB-44DC-8B3A-054772C434DE}" presName="bgRect" presStyleLbl="bgShp" presStyleIdx="2" presStyleCnt="3"/>
      <dgm:spPr/>
    </dgm:pt>
    <dgm:pt modelId="{B85E2313-CF1F-4076-B126-B5563D332591}" type="pres">
      <dgm:prSet presAssocID="{26EC5DEB-02BB-44DC-8B3A-054772C434DE}" presName="iconRect" presStyleLbl="node1" presStyleIdx="2" presStyleCnt="3"/>
      <dgm:spPr>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nder"/>
        </a:ext>
      </dgm:extLst>
    </dgm:pt>
    <dgm:pt modelId="{9E1E8657-C155-4B2C-AFE5-B8D1E0407A35}" type="pres">
      <dgm:prSet presAssocID="{26EC5DEB-02BB-44DC-8B3A-054772C434DE}" presName="spaceRect" presStyleCnt="0"/>
      <dgm:spPr/>
    </dgm:pt>
    <dgm:pt modelId="{5F0B0376-FF91-48CC-8CDC-CD5FB10F1B0D}" type="pres">
      <dgm:prSet presAssocID="{26EC5DEB-02BB-44DC-8B3A-054772C434DE}" presName="parTx" presStyleLbl="revTx" presStyleIdx="2" presStyleCnt="3">
        <dgm:presLayoutVars>
          <dgm:chMax val="0"/>
          <dgm:chPref val="0"/>
        </dgm:presLayoutVars>
      </dgm:prSet>
      <dgm:spPr/>
    </dgm:pt>
  </dgm:ptLst>
  <dgm:cxnLst>
    <dgm:cxn modelId="{DD3CB80B-0A20-4348-AD52-18568D10281F}" srcId="{686C9049-7162-46E0-9630-2F27C3F3DD61}" destId="{025D7516-A66C-4CC7-A783-31596C5BD3C2}" srcOrd="0" destOrd="0" parTransId="{B185E2D7-E321-4356-B1FA-D54EE91E425B}" sibTransId="{34A665F4-C5B8-4120-A7D8-18F2FCDF96DA}"/>
    <dgm:cxn modelId="{A3C34C28-81E9-46FC-87F1-2451862B61B4}" type="presOf" srcId="{686C9049-7162-46E0-9630-2F27C3F3DD61}" destId="{2DF0B99C-54C8-4B45-93D7-B9EB94F1F04A}" srcOrd="0" destOrd="0" presId="urn:microsoft.com/office/officeart/2018/2/layout/IconVerticalSolidList"/>
    <dgm:cxn modelId="{D3CB0D2C-D69B-4634-9E72-EF9B6FE808E4}" type="presOf" srcId="{025D7516-A66C-4CC7-A783-31596C5BD3C2}" destId="{5C7A3BD4-53D8-4411-860F-54D0E452E0FC}" srcOrd="0" destOrd="0" presId="urn:microsoft.com/office/officeart/2018/2/layout/IconVerticalSolidList"/>
    <dgm:cxn modelId="{56ACD86D-BD39-4449-9193-C1E91F3FFC91}" srcId="{686C9049-7162-46E0-9630-2F27C3F3DD61}" destId="{26EC5DEB-02BB-44DC-8B3A-054772C434DE}" srcOrd="2" destOrd="0" parTransId="{4154C072-DAAB-4523-9796-EEABED1D0A9C}" sibTransId="{5F2BEEF7-0F47-4D5F-A0FA-A336199687E6}"/>
    <dgm:cxn modelId="{FBB43480-1E44-46E1-997C-770EA91A263E}" srcId="{686C9049-7162-46E0-9630-2F27C3F3DD61}" destId="{97E1EE4D-E058-484F-B0BF-9401FC59769E}" srcOrd="1" destOrd="0" parTransId="{35CDB9C7-5688-4ACD-B678-349D236540DC}" sibTransId="{61276970-0DF1-4B94-947D-906EBEE9FC3E}"/>
    <dgm:cxn modelId="{D7CCCEB7-456C-4822-859C-C09849B05D5C}" type="presOf" srcId="{26EC5DEB-02BB-44DC-8B3A-054772C434DE}" destId="{5F0B0376-FF91-48CC-8CDC-CD5FB10F1B0D}" srcOrd="0" destOrd="0" presId="urn:microsoft.com/office/officeart/2018/2/layout/IconVerticalSolidList"/>
    <dgm:cxn modelId="{82973ACB-9E4A-4F10-AFFD-7A29D822D22F}" type="presOf" srcId="{97E1EE4D-E058-484F-B0BF-9401FC59769E}" destId="{45A40B81-26C7-43D6-8F07-E982BE71B47D}" srcOrd="0" destOrd="0" presId="urn:microsoft.com/office/officeart/2018/2/layout/IconVerticalSolidList"/>
    <dgm:cxn modelId="{C2148E5C-F491-4962-AC65-86B29DBFCBAB}" type="presParOf" srcId="{2DF0B99C-54C8-4B45-93D7-B9EB94F1F04A}" destId="{263ECAB1-C4D6-4101-82F2-770E88F26A52}" srcOrd="0" destOrd="0" presId="urn:microsoft.com/office/officeart/2018/2/layout/IconVerticalSolidList"/>
    <dgm:cxn modelId="{11646DA7-8DEB-492A-8A96-7943841AD52F}" type="presParOf" srcId="{263ECAB1-C4D6-4101-82F2-770E88F26A52}" destId="{38CA7F0E-FE36-4F23-B053-6FAB951DB539}" srcOrd="0" destOrd="0" presId="urn:microsoft.com/office/officeart/2018/2/layout/IconVerticalSolidList"/>
    <dgm:cxn modelId="{DE8A54FF-786B-4136-AC56-72C1B58F3915}" type="presParOf" srcId="{263ECAB1-C4D6-4101-82F2-770E88F26A52}" destId="{32110C8E-4498-4860-A1BC-9ED84BE3300B}" srcOrd="1" destOrd="0" presId="urn:microsoft.com/office/officeart/2018/2/layout/IconVerticalSolidList"/>
    <dgm:cxn modelId="{20119E0E-00BC-4384-8E9B-48DB5402D26E}" type="presParOf" srcId="{263ECAB1-C4D6-4101-82F2-770E88F26A52}" destId="{633361EE-07D2-4ADE-9F4C-E670C85336FD}" srcOrd="2" destOrd="0" presId="urn:microsoft.com/office/officeart/2018/2/layout/IconVerticalSolidList"/>
    <dgm:cxn modelId="{165973CD-D79C-43C4-9369-90B694EDE6BD}" type="presParOf" srcId="{263ECAB1-C4D6-4101-82F2-770E88F26A52}" destId="{5C7A3BD4-53D8-4411-860F-54D0E452E0FC}" srcOrd="3" destOrd="0" presId="urn:microsoft.com/office/officeart/2018/2/layout/IconVerticalSolidList"/>
    <dgm:cxn modelId="{69AD8E14-398F-4027-BB60-071572B9D52C}" type="presParOf" srcId="{2DF0B99C-54C8-4B45-93D7-B9EB94F1F04A}" destId="{AD02DBF7-0044-4059-A79A-884EE862DC6F}" srcOrd="1" destOrd="0" presId="urn:microsoft.com/office/officeart/2018/2/layout/IconVerticalSolidList"/>
    <dgm:cxn modelId="{CFA42448-98A9-45D0-8E40-626627A8215D}" type="presParOf" srcId="{2DF0B99C-54C8-4B45-93D7-B9EB94F1F04A}" destId="{BE0C167A-8831-487C-AF0F-899716D9646B}" srcOrd="2" destOrd="0" presId="urn:microsoft.com/office/officeart/2018/2/layout/IconVerticalSolidList"/>
    <dgm:cxn modelId="{F5CF767E-BFC3-437D-BB27-E1737D96188B}" type="presParOf" srcId="{BE0C167A-8831-487C-AF0F-899716D9646B}" destId="{50DA2326-7D4E-4A68-A0FC-7B18D70C422C}" srcOrd="0" destOrd="0" presId="urn:microsoft.com/office/officeart/2018/2/layout/IconVerticalSolidList"/>
    <dgm:cxn modelId="{0AA3E575-51F7-4910-A1D5-0BEE07CC3AE3}" type="presParOf" srcId="{BE0C167A-8831-487C-AF0F-899716D9646B}" destId="{9852A4F2-CFD4-44C8-A6AE-307701158476}" srcOrd="1" destOrd="0" presId="urn:microsoft.com/office/officeart/2018/2/layout/IconVerticalSolidList"/>
    <dgm:cxn modelId="{65F1CEFB-3BB7-4A10-8B40-1ABBF2FC47B7}" type="presParOf" srcId="{BE0C167A-8831-487C-AF0F-899716D9646B}" destId="{B0465B46-87C7-463A-B93D-E42F2EDA455D}" srcOrd="2" destOrd="0" presId="urn:microsoft.com/office/officeart/2018/2/layout/IconVerticalSolidList"/>
    <dgm:cxn modelId="{760EE568-76F6-4AA3-B5E6-96D16FED5333}" type="presParOf" srcId="{BE0C167A-8831-487C-AF0F-899716D9646B}" destId="{45A40B81-26C7-43D6-8F07-E982BE71B47D}" srcOrd="3" destOrd="0" presId="urn:microsoft.com/office/officeart/2018/2/layout/IconVerticalSolidList"/>
    <dgm:cxn modelId="{5197907A-CAA4-44AC-AC2A-2E3AB1104ED5}" type="presParOf" srcId="{2DF0B99C-54C8-4B45-93D7-B9EB94F1F04A}" destId="{E46C6153-68D8-4C2F-A2C6-E778D999D329}" srcOrd="3" destOrd="0" presId="urn:microsoft.com/office/officeart/2018/2/layout/IconVerticalSolidList"/>
    <dgm:cxn modelId="{3BB08773-C5B8-4F46-A1ED-8FF934B4916E}" type="presParOf" srcId="{2DF0B99C-54C8-4B45-93D7-B9EB94F1F04A}" destId="{16D3986B-95C6-4DD6-8C90-5276B6112BAD}" srcOrd="4" destOrd="0" presId="urn:microsoft.com/office/officeart/2018/2/layout/IconVerticalSolidList"/>
    <dgm:cxn modelId="{4B15958F-5A59-4CEB-9678-A62FDB33FFE9}" type="presParOf" srcId="{16D3986B-95C6-4DD6-8C90-5276B6112BAD}" destId="{BB60A952-3985-42D2-AA2C-1A39D1BBFB40}" srcOrd="0" destOrd="0" presId="urn:microsoft.com/office/officeart/2018/2/layout/IconVerticalSolidList"/>
    <dgm:cxn modelId="{B9AF31AA-51B3-4216-861B-40C494B75A9F}" type="presParOf" srcId="{16D3986B-95C6-4DD6-8C90-5276B6112BAD}" destId="{B85E2313-CF1F-4076-B126-B5563D332591}" srcOrd="1" destOrd="0" presId="urn:microsoft.com/office/officeart/2018/2/layout/IconVerticalSolidList"/>
    <dgm:cxn modelId="{8135EA10-7CFC-4C39-B464-5B15D237FDD3}" type="presParOf" srcId="{16D3986B-95C6-4DD6-8C90-5276B6112BAD}" destId="{9E1E8657-C155-4B2C-AFE5-B8D1E0407A35}" srcOrd="2" destOrd="0" presId="urn:microsoft.com/office/officeart/2018/2/layout/IconVerticalSolidList"/>
    <dgm:cxn modelId="{EF848415-6457-4068-8D83-7EBC3085413C}" type="presParOf" srcId="{16D3986B-95C6-4DD6-8C90-5276B6112BAD}" destId="{5F0B0376-FF91-48CC-8CDC-CD5FB10F1B0D}"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A8C32EB-E865-4ED5-9078-61A1D8C60A1A}"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CCC8F6DA-03AA-4797-913B-B3A9ED46A5DE}">
      <dgm:prSet/>
      <dgm:spPr/>
      <dgm:t>
        <a:bodyPr/>
        <a:lstStyle/>
        <a:p>
          <a:pPr>
            <a:lnSpc>
              <a:spcPct val="100000"/>
            </a:lnSpc>
          </a:pPr>
          <a:r>
            <a:rPr lang="en-GB"/>
            <a:t>A fairness metric that checks if, for any particular label and attribute, a classifier predicts that label equally well for all values of that attribute.</a:t>
          </a:r>
          <a:br>
            <a:rPr lang="en-GB" dirty="0"/>
          </a:br>
          <a:r>
            <a:rPr lang="en-GB">
              <a:latin typeface="Calibri Light" panose="020F0302020204030204"/>
            </a:rPr>
            <a:t>[3</a:t>
          </a:r>
          <a:r>
            <a:rPr lang="en-GB"/>
            <a:t>].</a:t>
          </a:r>
          <a:endParaRPr lang="en-US"/>
        </a:p>
      </dgm:t>
    </dgm:pt>
    <dgm:pt modelId="{9F212E4D-F09B-45F5-91DD-C141D31A0C2E}" type="parTrans" cxnId="{170C1751-3D4A-4FDA-85C2-5E8F26061EAD}">
      <dgm:prSet/>
      <dgm:spPr/>
      <dgm:t>
        <a:bodyPr/>
        <a:lstStyle/>
        <a:p>
          <a:endParaRPr lang="en-US"/>
        </a:p>
      </dgm:t>
    </dgm:pt>
    <dgm:pt modelId="{89FF17BB-CA6F-4771-811C-6E5C59AABE88}" type="sibTrans" cxnId="{170C1751-3D4A-4FDA-85C2-5E8F26061EAD}">
      <dgm:prSet/>
      <dgm:spPr/>
      <dgm:t>
        <a:bodyPr/>
        <a:lstStyle/>
        <a:p>
          <a:endParaRPr lang="en-US"/>
        </a:p>
      </dgm:t>
    </dgm:pt>
    <dgm:pt modelId="{78C61D77-C7C7-47F7-AF49-D148E3E9056E}">
      <dgm:prSet/>
      <dgm:spPr/>
      <dgm:t>
        <a:bodyPr/>
        <a:lstStyle/>
        <a:p>
          <a:pPr rtl="0">
            <a:lnSpc>
              <a:spcPct val="100000"/>
            </a:lnSpc>
          </a:pPr>
          <a:r>
            <a:rPr lang="en-GB"/>
            <a:t>A classifier </a:t>
          </a:r>
          <a:r>
            <a:rPr lang="en-GB">
              <a:latin typeface="Calibri Light" panose="020F0302020204030204"/>
            </a:rPr>
            <a:t>ℎ</a:t>
          </a:r>
          <a:r>
            <a:rPr lang="en-GB"/>
            <a:t> satisfies equalized odds under a distribution over (𝑋,𝐴,𝑌</a:t>
          </a:r>
          <a:r>
            <a:rPr lang="en-GB">
              <a:latin typeface="Calibri Light" panose="020F0302020204030204"/>
            </a:rPr>
            <a:t>) </a:t>
          </a:r>
          <a:r>
            <a:rPr lang="en-GB"/>
            <a:t>if its prediction ℎ(𝑋) is conditionally independent of the sensitive feature 𝐴 given the label 𝑌. This is equivalent to 𝔼[ℎ(𝑋)|𝐴=𝑎,</a:t>
          </a:r>
          <a:r>
            <a:rPr lang="en-GB">
              <a:latin typeface="Calibri Light" panose="020F0302020204030204"/>
            </a:rPr>
            <a:t> </a:t>
          </a:r>
          <a:r>
            <a:rPr lang="en-GB"/>
            <a:t>𝑌=𝑦</a:t>
          </a:r>
          <a:r>
            <a:rPr lang="en-GB">
              <a:latin typeface="Calibri Light" panose="020F0302020204030204"/>
            </a:rPr>
            <a:t>] = </a:t>
          </a:r>
          <a:r>
            <a:rPr lang="en-GB"/>
            <a:t>𝔼[ℎ(𝑋)|𝑌=𝑦]</a:t>
          </a:r>
          <a:r>
            <a:rPr lang="en-GB">
              <a:latin typeface="Calibri Light" panose="020F0302020204030204"/>
            </a:rPr>
            <a:t> </a:t>
          </a:r>
          <a:r>
            <a:rPr lang="en-GB"/>
            <a:t>∀</a:t>
          </a:r>
          <a:r>
            <a:rPr lang="en-GB">
              <a:latin typeface="Calibri Light" panose="020F0302020204030204"/>
            </a:rPr>
            <a:t> </a:t>
          </a:r>
          <a:r>
            <a:rPr lang="en-GB"/>
            <a:t>𝑎,𝑦</a:t>
          </a:r>
          <a:r>
            <a:rPr lang="en-GB">
              <a:latin typeface="Calibri Light" panose="020F0302020204030204"/>
            </a:rPr>
            <a:t> </a:t>
          </a:r>
          <a:r>
            <a:rPr lang="en-GB"/>
            <a:t>[</a:t>
          </a:r>
          <a:r>
            <a:rPr lang="en-GB">
              <a:latin typeface="Calibri Light" panose="020F0302020204030204"/>
            </a:rPr>
            <a:t>4</a:t>
          </a:r>
          <a:r>
            <a:rPr lang="en-GB"/>
            <a:t>].</a:t>
          </a:r>
          <a:endParaRPr lang="en-US"/>
        </a:p>
      </dgm:t>
    </dgm:pt>
    <dgm:pt modelId="{16DB33D8-E22D-4161-BBB9-E8F88C38E5AA}" type="parTrans" cxnId="{891E8B64-9FD9-478A-9EFC-50BB18DC910A}">
      <dgm:prSet/>
      <dgm:spPr/>
      <dgm:t>
        <a:bodyPr/>
        <a:lstStyle/>
        <a:p>
          <a:endParaRPr lang="en-US"/>
        </a:p>
      </dgm:t>
    </dgm:pt>
    <dgm:pt modelId="{6601E988-A7CC-4A81-AE6C-B1C394C5C728}" type="sibTrans" cxnId="{891E8B64-9FD9-478A-9EFC-50BB18DC910A}">
      <dgm:prSet/>
      <dgm:spPr/>
      <dgm:t>
        <a:bodyPr/>
        <a:lstStyle/>
        <a:p>
          <a:endParaRPr lang="en-US"/>
        </a:p>
      </dgm:t>
    </dgm:pt>
    <dgm:pt modelId="{31C5FC57-C7DA-467B-BEDB-4ABB87A3C317}" type="pres">
      <dgm:prSet presAssocID="{5A8C32EB-E865-4ED5-9078-61A1D8C60A1A}" presName="root" presStyleCnt="0">
        <dgm:presLayoutVars>
          <dgm:dir/>
          <dgm:resizeHandles val="exact"/>
        </dgm:presLayoutVars>
      </dgm:prSet>
      <dgm:spPr/>
    </dgm:pt>
    <dgm:pt modelId="{5ACD57AC-42E5-4619-8C06-B28381539113}" type="pres">
      <dgm:prSet presAssocID="{CCC8F6DA-03AA-4797-913B-B3A9ED46A5DE}" presName="compNode" presStyleCnt="0"/>
      <dgm:spPr/>
    </dgm:pt>
    <dgm:pt modelId="{689F1ED4-AB80-4EA3-BBD5-6795BFFBDB4C}" type="pres">
      <dgm:prSet presAssocID="{CCC8F6DA-03AA-4797-913B-B3A9ED46A5DE}" presName="bgRect" presStyleLbl="bgShp" presStyleIdx="0" presStyleCnt="2"/>
      <dgm:spPr/>
    </dgm:pt>
    <dgm:pt modelId="{1E70E150-4438-4DA5-B5FC-23D417546025}" type="pres">
      <dgm:prSet presAssocID="{CCC8F6DA-03AA-4797-913B-B3A9ED46A5DE}"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cales of Justice"/>
        </a:ext>
      </dgm:extLst>
    </dgm:pt>
    <dgm:pt modelId="{E625655F-9E5E-4255-B1DD-29116AED7E64}" type="pres">
      <dgm:prSet presAssocID="{CCC8F6DA-03AA-4797-913B-B3A9ED46A5DE}" presName="spaceRect" presStyleCnt="0"/>
      <dgm:spPr/>
    </dgm:pt>
    <dgm:pt modelId="{C03F468F-9432-4392-96B3-747172AC3ADE}" type="pres">
      <dgm:prSet presAssocID="{CCC8F6DA-03AA-4797-913B-B3A9ED46A5DE}" presName="parTx" presStyleLbl="revTx" presStyleIdx="0" presStyleCnt="2">
        <dgm:presLayoutVars>
          <dgm:chMax val="0"/>
          <dgm:chPref val="0"/>
        </dgm:presLayoutVars>
      </dgm:prSet>
      <dgm:spPr/>
    </dgm:pt>
    <dgm:pt modelId="{90E48518-1956-4D97-9350-331B2BA6360E}" type="pres">
      <dgm:prSet presAssocID="{89FF17BB-CA6F-4771-811C-6E5C59AABE88}" presName="sibTrans" presStyleCnt="0"/>
      <dgm:spPr/>
    </dgm:pt>
    <dgm:pt modelId="{9B24CDF0-8F39-4240-890C-2580ED911C41}" type="pres">
      <dgm:prSet presAssocID="{78C61D77-C7C7-47F7-AF49-D148E3E9056E}" presName="compNode" presStyleCnt="0"/>
      <dgm:spPr/>
    </dgm:pt>
    <dgm:pt modelId="{EAE9E142-05E0-4116-9749-29546876063A}" type="pres">
      <dgm:prSet presAssocID="{78C61D77-C7C7-47F7-AF49-D148E3E9056E}" presName="bgRect" presStyleLbl="bgShp" presStyleIdx="1" presStyleCnt="2"/>
      <dgm:spPr/>
    </dgm:pt>
    <dgm:pt modelId="{AABEC338-72E7-4CF2-BE1A-44495A17AEBB}" type="pres">
      <dgm:prSet presAssocID="{78C61D77-C7C7-47F7-AF49-D148E3E9056E}" presName="iconRect" presStyleLbl="node1" presStyleIdx="1" presStyleCnt="2"/>
      <dgm:spPr>
        <a:blipFill>
          <a:blip xmlns:r="http://schemas.openxmlformats.org/officeDocument/2006/relationships" r:embed="rId1">
            <a:extLs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Scales of justice"/>
        </a:ext>
      </dgm:extLst>
    </dgm:pt>
    <dgm:pt modelId="{9990B150-8CE3-4DC4-9B95-5091CE4613D6}" type="pres">
      <dgm:prSet presAssocID="{78C61D77-C7C7-47F7-AF49-D148E3E9056E}" presName="spaceRect" presStyleCnt="0"/>
      <dgm:spPr/>
    </dgm:pt>
    <dgm:pt modelId="{2FF2785C-A6BE-4EDC-89A7-D913E37EBFAF}" type="pres">
      <dgm:prSet presAssocID="{78C61D77-C7C7-47F7-AF49-D148E3E9056E}" presName="parTx" presStyleLbl="revTx" presStyleIdx="1" presStyleCnt="2">
        <dgm:presLayoutVars>
          <dgm:chMax val="0"/>
          <dgm:chPref val="0"/>
        </dgm:presLayoutVars>
      </dgm:prSet>
      <dgm:spPr/>
    </dgm:pt>
  </dgm:ptLst>
  <dgm:cxnLst>
    <dgm:cxn modelId="{891E8B64-9FD9-478A-9EFC-50BB18DC910A}" srcId="{5A8C32EB-E865-4ED5-9078-61A1D8C60A1A}" destId="{78C61D77-C7C7-47F7-AF49-D148E3E9056E}" srcOrd="1" destOrd="0" parTransId="{16DB33D8-E22D-4161-BBB9-E8F88C38E5AA}" sibTransId="{6601E988-A7CC-4A81-AE6C-B1C394C5C728}"/>
    <dgm:cxn modelId="{170C1751-3D4A-4FDA-85C2-5E8F26061EAD}" srcId="{5A8C32EB-E865-4ED5-9078-61A1D8C60A1A}" destId="{CCC8F6DA-03AA-4797-913B-B3A9ED46A5DE}" srcOrd="0" destOrd="0" parTransId="{9F212E4D-F09B-45F5-91DD-C141D31A0C2E}" sibTransId="{89FF17BB-CA6F-4771-811C-6E5C59AABE88}"/>
    <dgm:cxn modelId="{F766E187-980A-4C69-9463-44D404D504A5}" type="presOf" srcId="{78C61D77-C7C7-47F7-AF49-D148E3E9056E}" destId="{2FF2785C-A6BE-4EDC-89A7-D913E37EBFAF}" srcOrd="0" destOrd="0" presId="urn:microsoft.com/office/officeart/2018/2/layout/IconVerticalSolidList"/>
    <dgm:cxn modelId="{8C2BA1DF-3C16-499D-9A20-991597C64B09}" type="presOf" srcId="{CCC8F6DA-03AA-4797-913B-B3A9ED46A5DE}" destId="{C03F468F-9432-4392-96B3-747172AC3ADE}" srcOrd="0" destOrd="0" presId="urn:microsoft.com/office/officeart/2018/2/layout/IconVerticalSolidList"/>
    <dgm:cxn modelId="{5975D8E6-1D2A-43AC-B21F-4986E7EF8B4C}" type="presOf" srcId="{5A8C32EB-E865-4ED5-9078-61A1D8C60A1A}" destId="{31C5FC57-C7DA-467B-BEDB-4ABB87A3C317}" srcOrd="0" destOrd="0" presId="urn:microsoft.com/office/officeart/2018/2/layout/IconVerticalSolidList"/>
    <dgm:cxn modelId="{FF297B22-935B-4790-859A-4BE693C8EE3A}" type="presParOf" srcId="{31C5FC57-C7DA-467B-BEDB-4ABB87A3C317}" destId="{5ACD57AC-42E5-4619-8C06-B28381539113}" srcOrd="0" destOrd="0" presId="urn:microsoft.com/office/officeart/2018/2/layout/IconVerticalSolidList"/>
    <dgm:cxn modelId="{A47DA9B6-48B5-43A6-906C-96AB09F1F597}" type="presParOf" srcId="{5ACD57AC-42E5-4619-8C06-B28381539113}" destId="{689F1ED4-AB80-4EA3-BBD5-6795BFFBDB4C}" srcOrd="0" destOrd="0" presId="urn:microsoft.com/office/officeart/2018/2/layout/IconVerticalSolidList"/>
    <dgm:cxn modelId="{F4D23695-FEC7-4047-815B-CBAE6865F3CB}" type="presParOf" srcId="{5ACD57AC-42E5-4619-8C06-B28381539113}" destId="{1E70E150-4438-4DA5-B5FC-23D417546025}" srcOrd="1" destOrd="0" presId="urn:microsoft.com/office/officeart/2018/2/layout/IconVerticalSolidList"/>
    <dgm:cxn modelId="{C574EFD4-39B3-4B15-9B2C-841BD10DEC24}" type="presParOf" srcId="{5ACD57AC-42E5-4619-8C06-B28381539113}" destId="{E625655F-9E5E-4255-B1DD-29116AED7E64}" srcOrd="2" destOrd="0" presId="urn:microsoft.com/office/officeart/2018/2/layout/IconVerticalSolidList"/>
    <dgm:cxn modelId="{E840B07A-C3CA-4A0C-BD58-11E88E9D95B8}" type="presParOf" srcId="{5ACD57AC-42E5-4619-8C06-B28381539113}" destId="{C03F468F-9432-4392-96B3-747172AC3ADE}" srcOrd="3" destOrd="0" presId="urn:microsoft.com/office/officeart/2018/2/layout/IconVerticalSolidList"/>
    <dgm:cxn modelId="{1206F2B4-ADAA-4E30-8585-FF9520E63BFD}" type="presParOf" srcId="{31C5FC57-C7DA-467B-BEDB-4ABB87A3C317}" destId="{90E48518-1956-4D97-9350-331B2BA6360E}" srcOrd="1" destOrd="0" presId="urn:microsoft.com/office/officeart/2018/2/layout/IconVerticalSolidList"/>
    <dgm:cxn modelId="{FF34FBF5-C5B2-43C5-9C57-FDE53F31BAEB}" type="presParOf" srcId="{31C5FC57-C7DA-467B-BEDB-4ABB87A3C317}" destId="{9B24CDF0-8F39-4240-890C-2580ED911C41}" srcOrd="2" destOrd="0" presId="urn:microsoft.com/office/officeart/2018/2/layout/IconVerticalSolidList"/>
    <dgm:cxn modelId="{56E7119A-E96E-496C-AD40-88A79B6107C5}" type="presParOf" srcId="{9B24CDF0-8F39-4240-890C-2580ED911C41}" destId="{EAE9E142-05E0-4116-9749-29546876063A}" srcOrd="0" destOrd="0" presId="urn:microsoft.com/office/officeart/2018/2/layout/IconVerticalSolidList"/>
    <dgm:cxn modelId="{B419066C-6AA5-488D-B227-1F6B1E7283C4}" type="presParOf" srcId="{9B24CDF0-8F39-4240-890C-2580ED911C41}" destId="{AABEC338-72E7-4CF2-BE1A-44495A17AEBB}" srcOrd="1" destOrd="0" presId="urn:microsoft.com/office/officeart/2018/2/layout/IconVerticalSolidList"/>
    <dgm:cxn modelId="{F2408A72-67E6-4987-9364-67408F02E265}" type="presParOf" srcId="{9B24CDF0-8F39-4240-890C-2580ED911C41}" destId="{9990B150-8CE3-4DC4-9B95-5091CE4613D6}" srcOrd="2" destOrd="0" presId="urn:microsoft.com/office/officeart/2018/2/layout/IconVerticalSolidList"/>
    <dgm:cxn modelId="{40F1E607-2999-403F-819A-B234E339618A}" type="presParOf" srcId="{9B24CDF0-8F39-4240-890C-2580ED911C41}" destId="{2FF2785C-A6BE-4EDC-89A7-D913E37EBFAF}"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86C9049-7162-46E0-9630-2F27C3F3DD61}"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25D7516-A66C-4CC7-A783-31596C5BD3C2}">
      <dgm:prSet/>
      <dgm:spPr/>
      <dgm:t>
        <a:bodyPr/>
        <a:lstStyle/>
        <a:p>
          <a:pPr rtl="0">
            <a:lnSpc>
              <a:spcPct val="100000"/>
            </a:lnSpc>
          </a:pPr>
          <a:r>
            <a:rPr lang="en-GB" b="0">
              <a:latin typeface="Calibri Light" panose="020F0302020204030204"/>
            </a:rPr>
            <a:t>False positive rate ratio:</a:t>
          </a:r>
          <a:br>
            <a:rPr lang="en-GB" dirty="0"/>
          </a:br>
          <a:r>
            <a:rPr lang="en-GB" b="1">
              <a:latin typeface="Calibri Light" panose="020F0302020204030204"/>
            </a:rPr>
            <a:t>False</a:t>
          </a:r>
          <a:r>
            <a:rPr lang="en-GB" b="1"/>
            <a:t> </a:t>
          </a:r>
          <a:r>
            <a:rPr lang="en-GB" b="1">
              <a:latin typeface="Calibri Light" panose="020F0302020204030204"/>
            </a:rPr>
            <a:t>positive</a:t>
          </a:r>
          <a:r>
            <a:rPr lang="en-GB"/>
            <a:t>: predictive positive</a:t>
          </a:r>
          <a:r>
            <a:rPr lang="en-GB">
              <a:latin typeface="Calibri Light" panose="020F0302020204030204"/>
            </a:rPr>
            <a:t> and</a:t>
          </a:r>
          <a:r>
            <a:rPr lang="en-GB"/>
            <a:t> </a:t>
          </a:r>
          <a:r>
            <a:rPr lang="en-GB">
              <a:latin typeface="Calibri Light" panose="020F0302020204030204"/>
            </a:rPr>
            <a:t>being </a:t>
          </a:r>
          <a:r>
            <a:rPr lang="en-GB"/>
            <a:t>negative</a:t>
          </a:r>
          <a:br>
            <a:rPr lang="en-GB" dirty="0"/>
          </a:br>
          <a:r>
            <a:rPr lang="en-GB"/>
            <a:t>The ratio between the smallest and largest of 𝑃[ℎ(𝑋)=1|𝐴=𝑎,</a:t>
          </a:r>
          <a:r>
            <a:rPr lang="en-GB">
              <a:latin typeface="Calibri Light" panose="020F0302020204030204"/>
            </a:rPr>
            <a:t> </a:t>
          </a:r>
          <a:r>
            <a:rPr lang="en-GB"/>
            <a:t>𝑌=0], across all values 𝑎 of the sensitive feature.</a:t>
          </a:r>
          <a:endParaRPr lang="en-US"/>
        </a:p>
      </dgm:t>
    </dgm:pt>
    <dgm:pt modelId="{B185E2D7-E321-4356-B1FA-D54EE91E425B}" type="parTrans" cxnId="{DD3CB80B-0A20-4348-AD52-18568D10281F}">
      <dgm:prSet/>
      <dgm:spPr/>
      <dgm:t>
        <a:bodyPr/>
        <a:lstStyle/>
        <a:p>
          <a:endParaRPr lang="en-US"/>
        </a:p>
      </dgm:t>
    </dgm:pt>
    <dgm:pt modelId="{34A665F4-C5B8-4120-A7D8-18F2FCDF96DA}" type="sibTrans" cxnId="{DD3CB80B-0A20-4348-AD52-18568D10281F}">
      <dgm:prSet/>
      <dgm:spPr/>
      <dgm:t>
        <a:bodyPr/>
        <a:lstStyle/>
        <a:p>
          <a:pPr>
            <a:lnSpc>
              <a:spcPct val="100000"/>
            </a:lnSpc>
          </a:pPr>
          <a:endParaRPr lang="en-US"/>
        </a:p>
      </dgm:t>
    </dgm:pt>
    <dgm:pt modelId="{97E1EE4D-E058-484F-B0BF-9401FC59769E}">
      <dgm:prSet/>
      <dgm:spPr/>
      <dgm:t>
        <a:bodyPr/>
        <a:lstStyle/>
        <a:p>
          <a:pPr rtl="0">
            <a:lnSpc>
              <a:spcPct val="100000"/>
            </a:lnSpc>
          </a:pPr>
          <a:r>
            <a:rPr lang="en-GB" b="0">
              <a:latin typeface="Calibri Light" panose="020F0302020204030204"/>
            </a:rPr>
            <a:t>True positive rate ratio</a:t>
          </a:r>
          <a:r>
            <a:rPr lang="en-GB" b="0"/>
            <a:t> (true positive = sensitivity, recall, or hit rate):</a:t>
          </a:r>
          <a:br>
            <a:rPr lang="en-GB" b="0" dirty="0"/>
          </a:br>
          <a:r>
            <a:rPr lang="en-GB" b="0">
              <a:latin typeface="Calibri Light" panose="020F0302020204030204"/>
            </a:rPr>
            <a:t>True</a:t>
          </a:r>
          <a:r>
            <a:rPr lang="en-GB" b="0"/>
            <a:t> positive</a:t>
          </a:r>
          <a:r>
            <a:rPr lang="en-GB"/>
            <a:t>: predicted positive and being true</a:t>
          </a:r>
          <a:br>
            <a:rPr lang="en-GB" dirty="0"/>
          </a:br>
          <a:r>
            <a:rPr lang="en-GB">
              <a:latin typeface="Calibri Light" panose="020F0302020204030204"/>
            </a:rPr>
            <a:t>The</a:t>
          </a:r>
          <a:r>
            <a:rPr lang="en-GB"/>
            <a:t> ratio between the smallest and largest of 𝑃[ℎ(𝑋)=1|𝐴=𝑎,</a:t>
          </a:r>
          <a:r>
            <a:rPr lang="en-GB">
              <a:latin typeface="Calibri Light" panose="020F0302020204030204"/>
            </a:rPr>
            <a:t> </a:t>
          </a:r>
          <a:r>
            <a:rPr lang="en-GB"/>
            <a:t>𝑌=1], across all values 𝑎 of the sensitive feature.</a:t>
          </a:r>
          <a:endParaRPr lang="en-US"/>
        </a:p>
      </dgm:t>
    </dgm:pt>
    <dgm:pt modelId="{35CDB9C7-5688-4ACD-B678-349D236540DC}" type="parTrans" cxnId="{FBB43480-1E44-46E1-997C-770EA91A263E}">
      <dgm:prSet/>
      <dgm:spPr/>
      <dgm:t>
        <a:bodyPr/>
        <a:lstStyle/>
        <a:p>
          <a:endParaRPr lang="en-US"/>
        </a:p>
      </dgm:t>
    </dgm:pt>
    <dgm:pt modelId="{61276970-0DF1-4B94-947D-906EBEE9FC3E}" type="sibTrans" cxnId="{FBB43480-1E44-46E1-997C-770EA91A263E}">
      <dgm:prSet/>
      <dgm:spPr/>
      <dgm:t>
        <a:bodyPr/>
        <a:lstStyle/>
        <a:p>
          <a:pPr>
            <a:lnSpc>
              <a:spcPct val="100000"/>
            </a:lnSpc>
          </a:pPr>
          <a:endParaRPr lang="en-US"/>
        </a:p>
      </dgm:t>
    </dgm:pt>
    <dgm:pt modelId="{26EC5DEB-02BB-44DC-8B3A-054772C434DE}">
      <dgm:prSet/>
      <dgm:spPr/>
      <dgm:t>
        <a:bodyPr/>
        <a:lstStyle/>
        <a:p>
          <a:pPr rtl="0">
            <a:lnSpc>
              <a:spcPct val="100000"/>
            </a:lnSpc>
          </a:pPr>
          <a:r>
            <a:rPr lang="en-GB" b="0">
              <a:latin typeface="Calibri Light" panose="020F0302020204030204"/>
            </a:rPr>
            <a:t>Equalized odds difference</a:t>
          </a:r>
          <a:r>
            <a:rPr lang="en-GB" b="0"/>
            <a:t>:</a:t>
          </a:r>
          <a:br>
            <a:rPr lang="en-GB" dirty="0"/>
          </a:br>
          <a:r>
            <a:rPr lang="en-GB"/>
            <a:t>The greater of two metrics: </a:t>
          </a:r>
          <a:r>
            <a:rPr lang="en-GB">
              <a:latin typeface="Calibri Light" panose="020F0302020204030204"/>
            </a:rPr>
            <a:t>true positive rate difference</a:t>
          </a:r>
          <a:r>
            <a:rPr lang="en-GB"/>
            <a:t> and false</a:t>
          </a:r>
          <a:r>
            <a:rPr lang="en-GB">
              <a:latin typeface="Calibri Light" panose="020F0302020204030204"/>
            </a:rPr>
            <a:t> positive rate difference</a:t>
          </a:r>
          <a:r>
            <a:rPr lang="en-GB"/>
            <a:t>.</a:t>
          </a:r>
          <a:endParaRPr lang="en-GB">
            <a:latin typeface="Calibri Light" panose="020F0302020204030204"/>
          </a:endParaRPr>
        </a:p>
      </dgm:t>
    </dgm:pt>
    <dgm:pt modelId="{4154C072-DAAB-4523-9796-EEABED1D0A9C}" type="parTrans" cxnId="{56ACD86D-BD39-4449-9193-C1E91F3FFC91}">
      <dgm:prSet/>
      <dgm:spPr/>
      <dgm:t>
        <a:bodyPr/>
        <a:lstStyle/>
        <a:p>
          <a:endParaRPr lang="en-US"/>
        </a:p>
      </dgm:t>
    </dgm:pt>
    <dgm:pt modelId="{5F2BEEF7-0F47-4D5F-A0FA-A336199687E6}" type="sibTrans" cxnId="{56ACD86D-BD39-4449-9193-C1E91F3FFC91}">
      <dgm:prSet/>
      <dgm:spPr/>
      <dgm:t>
        <a:bodyPr/>
        <a:lstStyle/>
        <a:p>
          <a:pPr>
            <a:lnSpc>
              <a:spcPct val="100000"/>
            </a:lnSpc>
          </a:pPr>
          <a:endParaRPr lang="en-US"/>
        </a:p>
      </dgm:t>
    </dgm:pt>
    <dgm:pt modelId="{C43D2B79-3043-42EC-BEAB-6F4AEB9FA7AF}">
      <dgm:prSet phldr="0"/>
      <dgm:spPr/>
      <dgm:t>
        <a:bodyPr/>
        <a:lstStyle/>
        <a:p>
          <a:pPr>
            <a:lnSpc>
              <a:spcPct val="100000"/>
            </a:lnSpc>
          </a:pPr>
          <a:r>
            <a:rPr lang="en-GB" b="1">
              <a:latin typeface="Calibri Light" panose="020F0302020204030204"/>
            </a:rPr>
            <a:t>Equalized </a:t>
          </a:r>
          <a:r>
            <a:rPr lang="en-GB" b="1"/>
            <a:t>odds</a:t>
          </a:r>
          <a:r>
            <a:rPr lang="en-GB" b="1">
              <a:latin typeface="Calibri Light" panose="020F0302020204030204"/>
            </a:rPr>
            <a:t> </a:t>
          </a:r>
          <a:r>
            <a:rPr lang="en-GB" b="1"/>
            <a:t>ratio:</a:t>
          </a:r>
          <a:br>
            <a:rPr lang="en-GB" dirty="0"/>
          </a:br>
          <a:r>
            <a:rPr lang="en-GB"/>
            <a:t>The smaller of two metrics: </a:t>
          </a:r>
          <a:r>
            <a:rPr lang="en-GB" err="1"/>
            <a:t>true_positive_rate_ratio</a:t>
          </a:r>
          <a:r>
            <a:rPr lang="en-GB"/>
            <a:t> and </a:t>
          </a:r>
          <a:r>
            <a:rPr lang="en-GB" err="1"/>
            <a:t>false_</a:t>
          </a:r>
          <a:r>
            <a:rPr lang="en-GB" err="1">
              <a:latin typeface="Calibri Light" panose="020F0302020204030204"/>
            </a:rPr>
            <a:t>positive</a:t>
          </a:r>
          <a:r>
            <a:rPr lang="en-GB" err="1"/>
            <a:t>_rate_ratio</a:t>
          </a:r>
          <a:r>
            <a:rPr lang="en-GB"/>
            <a:t>.</a:t>
          </a:r>
        </a:p>
      </dgm:t>
    </dgm:pt>
    <dgm:pt modelId="{187389D6-7CA0-43C7-A410-3C2C0FCD73BB}" type="parTrans" cxnId="{23E742E4-0A16-4EBC-BA3F-D012463CD60B}">
      <dgm:prSet/>
      <dgm:spPr/>
    </dgm:pt>
    <dgm:pt modelId="{6A88505B-7F38-445C-9D37-3EA1BDA6519F}" type="sibTrans" cxnId="{23E742E4-0A16-4EBC-BA3F-D012463CD60B}">
      <dgm:prSet/>
      <dgm:spPr/>
      <dgm:t>
        <a:bodyPr/>
        <a:lstStyle/>
        <a:p>
          <a:endParaRPr lang="en-GB"/>
        </a:p>
      </dgm:t>
    </dgm:pt>
    <dgm:pt modelId="{2DF0B99C-54C8-4B45-93D7-B9EB94F1F04A}" type="pres">
      <dgm:prSet presAssocID="{686C9049-7162-46E0-9630-2F27C3F3DD61}" presName="root" presStyleCnt="0">
        <dgm:presLayoutVars>
          <dgm:dir/>
          <dgm:resizeHandles val="exact"/>
        </dgm:presLayoutVars>
      </dgm:prSet>
      <dgm:spPr/>
    </dgm:pt>
    <dgm:pt modelId="{263ECAB1-C4D6-4101-82F2-770E88F26A52}" type="pres">
      <dgm:prSet presAssocID="{025D7516-A66C-4CC7-A783-31596C5BD3C2}" presName="compNode" presStyleCnt="0"/>
      <dgm:spPr/>
    </dgm:pt>
    <dgm:pt modelId="{38CA7F0E-FE36-4F23-B053-6FAB951DB539}" type="pres">
      <dgm:prSet presAssocID="{025D7516-A66C-4CC7-A783-31596C5BD3C2}" presName="bgRect" presStyleLbl="bgShp" presStyleIdx="0" presStyleCnt="4"/>
      <dgm:spPr/>
    </dgm:pt>
    <dgm:pt modelId="{32110C8E-4498-4860-A1BC-9ED84BE3300B}" type="pres">
      <dgm:prSet presAssocID="{025D7516-A66C-4CC7-A783-31596C5BD3C2}" presName="iconRect" presStyleLbl="node1" presStyleIdx="0" presStyleCnt="4"/>
      <dgm:spPr>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ice"/>
        </a:ext>
      </dgm:extLst>
    </dgm:pt>
    <dgm:pt modelId="{633361EE-07D2-4ADE-9F4C-E670C85336FD}" type="pres">
      <dgm:prSet presAssocID="{025D7516-A66C-4CC7-A783-31596C5BD3C2}" presName="spaceRect" presStyleCnt="0"/>
      <dgm:spPr/>
    </dgm:pt>
    <dgm:pt modelId="{5C7A3BD4-53D8-4411-860F-54D0E452E0FC}" type="pres">
      <dgm:prSet presAssocID="{025D7516-A66C-4CC7-A783-31596C5BD3C2}" presName="parTx" presStyleLbl="revTx" presStyleIdx="0" presStyleCnt="4">
        <dgm:presLayoutVars>
          <dgm:chMax val="0"/>
          <dgm:chPref val="0"/>
        </dgm:presLayoutVars>
      </dgm:prSet>
      <dgm:spPr/>
    </dgm:pt>
    <dgm:pt modelId="{AD02DBF7-0044-4059-A79A-884EE862DC6F}" type="pres">
      <dgm:prSet presAssocID="{34A665F4-C5B8-4120-A7D8-18F2FCDF96DA}" presName="sibTrans" presStyleCnt="0"/>
      <dgm:spPr/>
    </dgm:pt>
    <dgm:pt modelId="{BE0C167A-8831-487C-AF0F-899716D9646B}" type="pres">
      <dgm:prSet presAssocID="{97E1EE4D-E058-484F-B0BF-9401FC59769E}" presName="compNode" presStyleCnt="0"/>
      <dgm:spPr/>
    </dgm:pt>
    <dgm:pt modelId="{50DA2326-7D4E-4A68-A0FC-7B18D70C422C}" type="pres">
      <dgm:prSet presAssocID="{97E1EE4D-E058-484F-B0BF-9401FC59769E}" presName="bgRect" presStyleLbl="bgShp" presStyleIdx="1" presStyleCnt="4"/>
      <dgm:spPr/>
    </dgm:pt>
    <dgm:pt modelId="{9852A4F2-CFD4-44C8-A6AE-307701158476}" type="pres">
      <dgm:prSet presAssocID="{97E1EE4D-E058-484F-B0BF-9401FC59769E}"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seball"/>
        </a:ext>
      </dgm:extLst>
    </dgm:pt>
    <dgm:pt modelId="{B0465B46-87C7-463A-B93D-E42F2EDA455D}" type="pres">
      <dgm:prSet presAssocID="{97E1EE4D-E058-484F-B0BF-9401FC59769E}" presName="spaceRect" presStyleCnt="0"/>
      <dgm:spPr/>
    </dgm:pt>
    <dgm:pt modelId="{45A40B81-26C7-43D6-8F07-E982BE71B47D}" type="pres">
      <dgm:prSet presAssocID="{97E1EE4D-E058-484F-B0BF-9401FC59769E}" presName="parTx" presStyleLbl="revTx" presStyleIdx="1" presStyleCnt="4">
        <dgm:presLayoutVars>
          <dgm:chMax val="0"/>
          <dgm:chPref val="0"/>
        </dgm:presLayoutVars>
      </dgm:prSet>
      <dgm:spPr/>
    </dgm:pt>
    <dgm:pt modelId="{E46C6153-68D8-4C2F-A2C6-E778D999D329}" type="pres">
      <dgm:prSet presAssocID="{61276970-0DF1-4B94-947D-906EBEE9FC3E}" presName="sibTrans" presStyleCnt="0"/>
      <dgm:spPr/>
    </dgm:pt>
    <dgm:pt modelId="{16D3986B-95C6-4DD6-8C90-5276B6112BAD}" type="pres">
      <dgm:prSet presAssocID="{26EC5DEB-02BB-44DC-8B3A-054772C434DE}" presName="compNode" presStyleCnt="0"/>
      <dgm:spPr/>
    </dgm:pt>
    <dgm:pt modelId="{BB60A952-3985-42D2-AA2C-1A39D1BBFB40}" type="pres">
      <dgm:prSet presAssocID="{26EC5DEB-02BB-44DC-8B3A-054772C434DE}" presName="bgRect" presStyleLbl="bgShp" presStyleIdx="2" presStyleCnt="4"/>
      <dgm:spPr/>
    </dgm:pt>
    <dgm:pt modelId="{B85E2313-CF1F-4076-B126-B5563D332591}" type="pres">
      <dgm:prSet presAssocID="{26EC5DEB-02BB-44DC-8B3A-054772C434DE}" presName="iconRect" presStyleLbl="node1" presStyleIdx="2" presStyleCnt="4"/>
      <dgm:spPr>
        <a:blipFill>
          <a:blip xmlns:r="http://schemas.openxmlformats.org/officeDocument/2006/relationships" r:embed="rId5">
            <a:extLs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ender"/>
        </a:ext>
      </dgm:extLst>
    </dgm:pt>
    <dgm:pt modelId="{9E1E8657-C155-4B2C-AFE5-B8D1E0407A35}" type="pres">
      <dgm:prSet presAssocID="{26EC5DEB-02BB-44DC-8B3A-054772C434DE}" presName="spaceRect" presStyleCnt="0"/>
      <dgm:spPr/>
    </dgm:pt>
    <dgm:pt modelId="{5F0B0376-FF91-48CC-8CDC-CD5FB10F1B0D}" type="pres">
      <dgm:prSet presAssocID="{26EC5DEB-02BB-44DC-8B3A-054772C434DE}" presName="parTx" presStyleLbl="revTx" presStyleIdx="2" presStyleCnt="4">
        <dgm:presLayoutVars>
          <dgm:chMax val="0"/>
          <dgm:chPref val="0"/>
        </dgm:presLayoutVars>
      </dgm:prSet>
      <dgm:spPr/>
    </dgm:pt>
    <dgm:pt modelId="{C3022162-A379-4B27-87D0-21DA81FBBD93}" type="pres">
      <dgm:prSet presAssocID="{5F2BEEF7-0F47-4D5F-A0FA-A336199687E6}" presName="sibTrans" presStyleCnt="0"/>
      <dgm:spPr/>
    </dgm:pt>
    <dgm:pt modelId="{EBB3BA18-F494-49F1-AD36-CA2EA3D25696}" type="pres">
      <dgm:prSet presAssocID="{C43D2B79-3043-42EC-BEAB-6F4AEB9FA7AF}" presName="compNode" presStyleCnt="0"/>
      <dgm:spPr/>
    </dgm:pt>
    <dgm:pt modelId="{83D61B41-AAEC-4FB3-AC2E-D513CA60C44F}" type="pres">
      <dgm:prSet presAssocID="{C43D2B79-3043-42EC-BEAB-6F4AEB9FA7AF}" presName="bgRect" presStyleLbl="bgShp" presStyleIdx="3" presStyleCnt="4"/>
      <dgm:spPr/>
    </dgm:pt>
    <dgm:pt modelId="{1D7EDD2F-DBAA-401C-896A-1611DA381367}" type="pres">
      <dgm:prSet presAssocID="{C43D2B79-3043-42EC-BEAB-6F4AEB9FA7AF}" presName="iconRect" presStyleLbl="node1" presStyleIdx="3" presStyleCnt="4"/>
      <dgm:spPr/>
    </dgm:pt>
    <dgm:pt modelId="{E8C58CAC-705A-4811-860C-6580D32905D4}" type="pres">
      <dgm:prSet presAssocID="{C43D2B79-3043-42EC-BEAB-6F4AEB9FA7AF}" presName="spaceRect" presStyleCnt="0"/>
      <dgm:spPr/>
    </dgm:pt>
    <dgm:pt modelId="{F6ECDFF2-F18A-439A-851F-5FC60FC6CDA0}" type="pres">
      <dgm:prSet presAssocID="{C43D2B79-3043-42EC-BEAB-6F4AEB9FA7AF}" presName="parTx" presStyleLbl="revTx" presStyleIdx="3" presStyleCnt="4">
        <dgm:presLayoutVars>
          <dgm:chMax val="0"/>
          <dgm:chPref val="0"/>
        </dgm:presLayoutVars>
      </dgm:prSet>
      <dgm:spPr/>
    </dgm:pt>
  </dgm:ptLst>
  <dgm:cxnLst>
    <dgm:cxn modelId="{2F54CD04-5557-4087-897F-CE6948A81722}" type="presOf" srcId="{26EC5DEB-02BB-44DC-8B3A-054772C434DE}" destId="{5F0B0376-FF91-48CC-8CDC-CD5FB10F1B0D}" srcOrd="0" destOrd="0" presId="urn:microsoft.com/office/officeart/2018/2/layout/IconVerticalSolidList"/>
    <dgm:cxn modelId="{DD3CB80B-0A20-4348-AD52-18568D10281F}" srcId="{686C9049-7162-46E0-9630-2F27C3F3DD61}" destId="{025D7516-A66C-4CC7-A783-31596C5BD3C2}" srcOrd="0" destOrd="0" parTransId="{B185E2D7-E321-4356-B1FA-D54EE91E425B}" sibTransId="{34A665F4-C5B8-4120-A7D8-18F2FCDF96DA}"/>
    <dgm:cxn modelId="{41EED227-BD7A-4935-B926-0AB906636535}" type="presOf" srcId="{C43D2B79-3043-42EC-BEAB-6F4AEB9FA7AF}" destId="{F6ECDFF2-F18A-439A-851F-5FC60FC6CDA0}" srcOrd="0" destOrd="0" presId="urn:microsoft.com/office/officeart/2018/2/layout/IconVerticalSolidList"/>
    <dgm:cxn modelId="{CD2F852E-D341-4FD9-87BE-065E4B972717}" type="presOf" srcId="{686C9049-7162-46E0-9630-2F27C3F3DD61}" destId="{2DF0B99C-54C8-4B45-93D7-B9EB94F1F04A}" srcOrd="0" destOrd="0" presId="urn:microsoft.com/office/officeart/2018/2/layout/IconVerticalSolidList"/>
    <dgm:cxn modelId="{A1E01342-2588-49C5-94DB-C5029FAFC194}" type="presOf" srcId="{97E1EE4D-E058-484F-B0BF-9401FC59769E}" destId="{45A40B81-26C7-43D6-8F07-E982BE71B47D}" srcOrd="0" destOrd="0" presId="urn:microsoft.com/office/officeart/2018/2/layout/IconVerticalSolidList"/>
    <dgm:cxn modelId="{56ACD86D-BD39-4449-9193-C1E91F3FFC91}" srcId="{686C9049-7162-46E0-9630-2F27C3F3DD61}" destId="{26EC5DEB-02BB-44DC-8B3A-054772C434DE}" srcOrd="2" destOrd="0" parTransId="{4154C072-DAAB-4523-9796-EEABED1D0A9C}" sibTransId="{5F2BEEF7-0F47-4D5F-A0FA-A336199687E6}"/>
    <dgm:cxn modelId="{F5C89A55-AD37-46EB-ACAC-88228BF9B9BD}" type="presOf" srcId="{025D7516-A66C-4CC7-A783-31596C5BD3C2}" destId="{5C7A3BD4-53D8-4411-860F-54D0E452E0FC}" srcOrd="0" destOrd="0" presId="urn:microsoft.com/office/officeart/2018/2/layout/IconVerticalSolidList"/>
    <dgm:cxn modelId="{FBB43480-1E44-46E1-997C-770EA91A263E}" srcId="{686C9049-7162-46E0-9630-2F27C3F3DD61}" destId="{97E1EE4D-E058-484F-B0BF-9401FC59769E}" srcOrd="1" destOrd="0" parTransId="{35CDB9C7-5688-4ACD-B678-349D236540DC}" sibTransId="{61276970-0DF1-4B94-947D-906EBEE9FC3E}"/>
    <dgm:cxn modelId="{23E742E4-0A16-4EBC-BA3F-D012463CD60B}" srcId="{686C9049-7162-46E0-9630-2F27C3F3DD61}" destId="{C43D2B79-3043-42EC-BEAB-6F4AEB9FA7AF}" srcOrd="3" destOrd="0" parTransId="{187389D6-7CA0-43C7-A410-3C2C0FCD73BB}" sibTransId="{6A88505B-7F38-445C-9D37-3EA1BDA6519F}"/>
    <dgm:cxn modelId="{38CF11A4-83E4-475D-BB8F-48FABEDCFD7F}" type="presParOf" srcId="{2DF0B99C-54C8-4B45-93D7-B9EB94F1F04A}" destId="{263ECAB1-C4D6-4101-82F2-770E88F26A52}" srcOrd="0" destOrd="0" presId="urn:microsoft.com/office/officeart/2018/2/layout/IconVerticalSolidList"/>
    <dgm:cxn modelId="{3C5ED126-66A6-48E2-850D-6163673EFEFA}" type="presParOf" srcId="{263ECAB1-C4D6-4101-82F2-770E88F26A52}" destId="{38CA7F0E-FE36-4F23-B053-6FAB951DB539}" srcOrd="0" destOrd="0" presId="urn:microsoft.com/office/officeart/2018/2/layout/IconVerticalSolidList"/>
    <dgm:cxn modelId="{E07A08EF-FE70-4E72-88DC-6ABEEE6E6A06}" type="presParOf" srcId="{263ECAB1-C4D6-4101-82F2-770E88F26A52}" destId="{32110C8E-4498-4860-A1BC-9ED84BE3300B}" srcOrd="1" destOrd="0" presId="urn:microsoft.com/office/officeart/2018/2/layout/IconVerticalSolidList"/>
    <dgm:cxn modelId="{C54331CB-01AD-4EE3-8931-BA48D95BFF67}" type="presParOf" srcId="{263ECAB1-C4D6-4101-82F2-770E88F26A52}" destId="{633361EE-07D2-4ADE-9F4C-E670C85336FD}" srcOrd="2" destOrd="0" presId="urn:microsoft.com/office/officeart/2018/2/layout/IconVerticalSolidList"/>
    <dgm:cxn modelId="{647CBB74-CD8A-4151-B2E8-4FABC70A416F}" type="presParOf" srcId="{263ECAB1-C4D6-4101-82F2-770E88F26A52}" destId="{5C7A3BD4-53D8-4411-860F-54D0E452E0FC}" srcOrd="3" destOrd="0" presId="urn:microsoft.com/office/officeart/2018/2/layout/IconVerticalSolidList"/>
    <dgm:cxn modelId="{6E843E38-8C48-4681-B517-46AE4FF1D1EA}" type="presParOf" srcId="{2DF0B99C-54C8-4B45-93D7-B9EB94F1F04A}" destId="{AD02DBF7-0044-4059-A79A-884EE862DC6F}" srcOrd="1" destOrd="0" presId="urn:microsoft.com/office/officeart/2018/2/layout/IconVerticalSolidList"/>
    <dgm:cxn modelId="{181D0BE4-CE2E-4BF7-9791-E67494EFB733}" type="presParOf" srcId="{2DF0B99C-54C8-4B45-93D7-B9EB94F1F04A}" destId="{BE0C167A-8831-487C-AF0F-899716D9646B}" srcOrd="2" destOrd="0" presId="urn:microsoft.com/office/officeart/2018/2/layout/IconVerticalSolidList"/>
    <dgm:cxn modelId="{A3C89501-E882-4A15-BF16-E9AAF9216123}" type="presParOf" srcId="{BE0C167A-8831-487C-AF0F-899716D9646B}" destId="{50DA2326-7D4E-4A68-A0FC-7B18D70C422C}" srcOrd="0" destOrd="0" presId="urn:microsoft.com/office/officeart/2018/2/layout/IconVerticalSolidList"/>
    <dgm:cxn modelId="{CC07B534-97EC-42AD-9689-64ABE873659A}" type="presParOf" srcId="{BE0C167A-8831-487C-AF0F-899716D9646B}" destId="{9852A4F2-CFD4-44C8-A6AE-307701158476}" srcOrd="1" destOrd="0" presId="urn:microsoft.com/office/officeart/2018/2/layout/IconVerticalSolidList"/>
    <dgm:cxn modelId="{34CF90EF-450C-40DF-8F77-3391079C9276}" type="presParOf" srcId="{BE0C167A-8831-487C-AF0F-899716D9646B}" destId="{B0465B46-87C7-463A-B93D-E42F2EDA455D}" srcOrd="2" destOrd="0" presId="urn:microsoft.com/office/officeart/2018/2/layout/IconVerticalSolidList"/>
    <dgm:cxn modelId="{06A62F7A-EC7D-46A4-B3C3-D8810E713B26}" type="presParOf" srcId="{BE0C167A-8831-487C-AF0F-899716D9646B}" destId="{45A40B81-26C7-43D6-8F07-E982BE71B47D}" srcOrd="3" destOrd="0" presId="urn:microsoft.com/office/officeart/2018/2/layout/IconVerticalSolidList"/>
    <dgm:cxn modelId="{A0521F06-2D4B-46D2-95DF-FB42C8F76F25}" type="presParOf" srcId="{2DF0B99C-54C8-4B45-93D7-B9EB94F1F04A}" destId="{E46C6153-68D8-4C2F-A2C6-E778D999D329}" srcOrd="3" destOrd="0" presId="urn:microsoft.com/office/officeart/2018/2/layout/IconVerticalSolidList"/>
    <dgm:cxn modelId="{A5596A21-A4ED-480F-B37A-86A2D68841BB}" type="presParOf" srcId="{2DF0B99C-54C8-4B45-93D7-B9EB94F1F04A}" destId="{16D3986B-95C6-4DD6-8C90-5276B6112BAD}" srcOrd="4" destOrd="0" presId="urn:microsoft.com/office/officeart/2018/2/layout/IconVerticalSolidList"/>
    <dgm:cxn modelId="{D3F27186-B462-444A-8637-E9DCB0EA36D3}" type="presParOf" srcId="{16D3986B-95C6-4DD6-8C90-5276B6112BAD}" destId="{BB60A952-3985-42D2-AA2C-1A39D1BBFB40}" srcOrd="0" destOrd="0" presId="urn:microsoft.com/office/officeart/2018/2/layout/IconVerticalSolidList"/>
    <dgm:cxn modelId="{D3738954-3C46-4E78-8495-45BDA715B9C5}" type="presParOf" srcId="{16D3986B-95C6-4DD6-8C90-5276B6112BAD}" destId="{B85E2313-CF1F-4076-B126-B5563D332591}" srcOrd="1" destOrd="0" presId="urn:microsoft.com/office/officeart/2018/2/layout/IconVerticalSolidList"/>
    <dgm:cxn modelId="{46D01ABE-BE0E-4CEA-AFB7-8A6CBB7B265D}" type="presParOf" srcId="{16D3986B-95C6-4DD6-8C90-5276B6112BAD}" destId="{9E1E8657-C155-4B2C-AFE5-B8D1E0407A35}" srcOrd="2" destOrd="0" presId="urn:microsoft.com/office/officeart/2018/2/layout/IconVerticalSolidList"/>
    <dgm:cxn modelId="{B12F96A3-1BE7-4A09-A105-1F8B2FD724A6}" type="presParOf" srcId="{16D3986B-95C6-4DD6-8C90-5276B6112BAD}" destId="{5F0B0376-FF91-48CC-8CDC-CD5FB10F1B0D}" srcOrd="3" destOrd="0" presId="urn:microsoft.com/office/officeart/2018/2/layout/IconVerticalSolidList"/>
    <dgm:cxn modelId="{EDEA106C-1672-4D5B-A966-D0747D084572}" type="presParOf" srcId="{2DF0B99C-54C8-4B45-93D7-B9EB94F1F04A}" destId="{C3022162-A379-4B27-87D0-21DA81FBBD93}" srcOrd="5" destOrd="0" presId="urn:microsoft.com/office/officeart/2018/2/layout/IconVerticalSolidList"/>
    <dgm:cxn modelId="{42F8D3A2-08DC-429A-8C28-5EAD0DE3837E}" type="presParOf" srcId="{2DF0B99C-54C8-4B45-93D7-B9EB94F1F04A}" destId="{EBB3BA18-F494-49F1-AD36-CA2EA3D25696}" srcOrd="6" destOrd="0" presId="urn:microsoft.com/office/officeart/2018/2/layout/IconVerticalSolidList"/>
    <dgm:cxn modelId="{31023A33-6A9D-4A4C-946D-7D97FE23EE28}" type="presParOf" srcId="{EBB3BA18-F494-49F1-AD36-CA2EA3D25696}" destId="{83D61B41-AAEC-4FB3-AC2E-D513CA60C44F}" srcOrd="0" destOrd="0" presId="urn:microsoft.com/office/officeart/2018/2/layout/IconVerticalSolidList"/>
    <dgm:cxn modelId="{B40C6FBD-8B45-46E8-A722-97B140A11A30}" type="presParOf" srcId="{EBB3BA18-F494-49F1-AD36-CA2EA3D25696}" destId="{1D7EDD2F-DBAA-401C-896A-1611DA381367}" srcOrd="1" destOrd="0" presId="urn:microsoft.com/office/officeart/2018/2/layout/IconVerticalSolidList"/>
    <dgm:cxn modelId="{D4AB02DF-EB0F-427F-B8F9-0D6F2F33631A}" type="presParOf" srcId="{EBB3BA18-F494-49F1-AD36-CA2EA3D25696}" destId="{E8C58CAC-705A-4811-860C-6580D32905D4}" srcOrd="2" destOrd="0" presId="urn:microsoft.com/office/officeart/2018/2/layout/IconVerticalSolidList"/>
    <dgm:cxn modelId="{DE7A6DD5-0DC3-4149-A3D2-D54EAFAF9356}" type="presParOf" srcId="{EBB3BA18-F494-49F1-AD36-CA2EA3D25696}" destId="{F6ECDFF2-F18A-439A-851F-5FC60FC6CDA0}"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7D0819B-E9CB-4FCE-8036-E42A64726C77}"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FFE197D2-BC9A-4CEB-907A-7233E9885735}">
      <dgm:prSet/>
      <dgm:spPr/>
      <dgm:t>
        <a:bodyPr/>
        <a:lstStyle/>
        <a:p>
          <a:r>
            <a:rPr lang="en-GB"/>
            <a:t>Being unaware is not enough</a:t>
          </a:r>
          <a:endParaRPr lang="en-US"/>
        </a:p>
      </dgm:t>
    </dgm:pt>
    <dgm:pt modelId="{B3EC7DD9-24A5-43A9-9514-8C27C41C7777}" type="parTrans" cxnId="{92707916-33B7-4C1C-9AD7-725A22556396}">
      <dgm:prSet/>
      <dgm:spPr/>
      <dgm:t>
        <a:bodyPr/>
        <a:lstStyle/>
        <a:p>
          <a:endParaRPr lang="en-US"/>
        </a:p>
      </dgm:t>
    </dgm:pt>
    <dgm:pt modelId="{FEDF70A7-002E-4E6B-9014-DDE449B4FDC8}" type="sibTrans" cxnId="{92707916-33B7-4C1C-9AD7-725A22556396}">
      <dgm:prSet/>
      <dgm:spPr/>
      <dgm:t>
        <a:bodyPr/>
        <a:lstStyle/>
        <a:p>
          <a:endParaRPr lang="en-US"/>
        </a:p>
      </dgm:t>
    </dgm:pt>
    <dgm:pt modelId="{6B56BE48-7431-4134-A753-558D227AC931}">
      <dgm:prSet/>
      <dgm:spPr/>
      <dgm:t>
        <a:bodyPr/>
        <a:lstStyle/>
        <a:p>
          <a:r>
            <a:rPr lang="en-GB"/>
            <a:t>Data Scientist should show the disparate impact on groups</a:t>
          </a:r>
          <a:endParaRPr lang="en-US"/>
        </a:p>
      </dgm:t>
    </dgm:pt>
    <dgm:pt modelId="{D49F48DB-2FD3-4903-8E3C-66149404343A}" type="parTrans" cxnId="{8F6E93C6-8903-408B-B0BA-AD655A90EF3A}">
      <dgm:prSet/>
      <dgm:spPr/>
      <dgm:t>
        <a:bodyPr/>
        <a:lstStyle/>
        <a:p>
          <a:endParaRPr lang="en-US"/>
        </a:p>
      </dgm:t>
    </dgm:pt>
    <dgm:pt modelId="{857026BA-3780-4E51-843E-803454E326AA}" type="sibTrans" cxnId="{8F6E93C6-8903-408B-B0BA-AD655A90EF3A}">
      <dgm:prSet/>
      <dgm:spPr/>
      <dgm:t>
        <a:bodyPr/>
        <a:lstStyle/>
        <a:p>
          <a:endParaRPr lang="en-US"/>
        </a:p>
      </dgm:t>
    </dgm:pt>
    <dgm:pt modelId="{63A1EC3A-6E54-4D13-99AA-5EB2E90833BD}">
      <dgm:prSet/>
      <dgm:spPr/>
      <dgm:t>
        <a:bodyPr/>
        <a:lstStyle/>
        <a:p>
          <a:r>
            <a:rPr lang="en-GB"/>
            <a:t>Mitigate the undesired effects</a:t>
          </a:r>
          <a:endParaRPr lang="en-US"/>
        </a:p>
      </dgm:t>
    </dgm:pt>
    <dgm:pt modelId="{457EAD4D-277B-4965-B350-6C5EBCE6DF9E}" type="parTrans" cxnId="{AA581CD3-A2AA-4FA1-A2E9-669B3DA44756}">
      <dgm:prSet/>
      <dgm:spPr/>
      <dgm:t>
        <a:bodyPr/>
        <a:lstStyle/>
        <a:p>
          <a:endParaRPr lang="en-US"/>
        </a:p>
      </dgm:t>
    </dgm:pt>
    <dgm:pt modelId="{E8FD4183-E041-45DD-8140-C210AC7D300A}" type="sibTrans" cxnId="{AA581CD3-A2AA-4FA1-A2E9-669B3DA44756}">
      <dgm:prSet/>
      <dgm:spPr/>
      <dgm:t>
        <a:bodyPr/>
        <a:lstStyle/>
        <a:p>
          <a:endParaRPr lang="en-US"/>
        </a:p>
      </dgm:t>
    </dgm:pt>
    <dgm:pt modelId="{706114BA-49CA-4890-BF81-C7BCFBD9FA2A}">
      <dgm:prSet/>
      <dgm:spPr/>
      <dgm:t>
        <a:bodyPr/>
        <a:lstStyle/>
        <a:p>
          <a:r>
            <a:rPr lang="en-GB"/>
            <a:t>Realise that it comes with a decrease in accuracy (No free lunch)</a:t>
          </a:r>
          <a:endParaRPr lang="en-US"/>
        </a:p>
      </dgm:t>
    </dgm:pt>
    <dgm:pt modelId="{44A7D85C-2945-4884-8879-5FBC06167863}" type="parTrans" cxnId="{99D4CE3E-F380-45AB-88FE-B3281CF46D2A}">
      <dgm:prSet/>
      <dgm:spPr/>
      <dgm:t>
        <a:bodyPr/>
        <a:lstStyle/>
        <a:p>
          <a:endParaRPr lang="en-US"/>
        </a:p>
      </dgm:t>
    </dgm:pt>
    <dgm:pt modelId="{1D2F638B-2A26-4FBA-8D72-0E5F34D4A6EC}" type="sibTrans" cxnId="{99D4CE3E-F380-45AB-88FE-B3281CF46D2A}">
      <dgm:prSet/>
      <dgm:spPr/>
      <dgm:t>
        <a:bodyPr/>
        <a:lstStyle/>
        <a:p>
          <a:endParaRPr lang="en-US"/>
        </a:p>
      </dgm:t>
    </dgm:pt>
    <dgm:pt modelId="{5527F34D-F6F2-4CDE-83DF-6A3AF4EFCFED}" type="pres">
      <dgm:prSet presAssocID="{37D0819B-E9CB-4FCE-8036-E42A64726C77}" presName="root" presStyleCnt="0">
        <dgm:presLayoutVars>
          <dgm:dir/>
          <dgm:resizeHandles val="exact"/>
        </dgm:presLayoutVars>
      </dgm:prSet>
      <dgm:spPr/>
    </dgm:pt>
    <dgm:pt modelId="{28D8EC4F-1BEA-4C18-ACDA-600C72B545F1}" type="pres">
      <dgm:prSet presAssocID="{FFE197D2-BC9A-4CEB-907A-7233E9885735}" presName="compNode" presStyleCnt="0"/>
      <dgm:spPr/>
    </dgm:pt>
    <dgm:pt modelId="{2DA61FA3-1DDE-4FA2-9CD1-9907CA64F0DA}" type="pres">
      <dgm:prSet presAssocID="{FFE197D2-BC9A-4CEB-907A-7233E9885735}" presName="bgRect" presStyleLbl="bgShp" presStyleIdx="0" presStyleCnt="4"/>
      <dgm:spPr/>
    </dgm:pt>
    <dgm:pt modelId="{DC4AF3B4-7231-416C-A88C-7797303EAF48}" type="pres">
      <dgm:prSet presAssocID="{FFE197D2-BC9A-4CEB-907A-7233E9885735}"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arning"/>
        </a:ext>
      </dgm:extLst>
    </dgm:pt>
    <dgm:pt modelId="{5B6AAA87-BC99-411C-B3E2-468533FEB8AA}" type="pres">
      <dgm:prSet presAssocID="{FFE197D2-BC9A-4CEB-907A-7233E9885735}" presName="spaceRect" presStyleCnt="0"/>
      <dgm:spPr/>
    </dgm:pt>
    <dgm:pt modelId="{1BC2628F-2D47-4D17-A454-910ECC0DD09B}" type="pres">
      <dgm:prSet presAssocID="{FFE197D2-BC9A-4CEB-907A-7233E9885735}" presName="parTx" presStyleLbl="revTx" presStyleIdx="0" presStyleCnt="4">
        <dgm:presLayoutVars>
          <dgm:chMax val="0"/>
          <dgm:chPref val="0"/>
        </dgm:presLayoutVars>
      </dgm:prSet>
      <dgm:spPr/>
    </dgm:pt>
    <dgm:pt modelId="{3E86F20B-0A7E-4089-9AC0-9BADE473D642}" type="pres">
      <dgm:prSet presAssocID="{FEDF70A7-002E-4E6B-9014-DDE449B4FDC8}" presName="sibTrans" presStyleCnt="0"/>
      <dgm:spPr/>
    </dgm:pt>
    <dgm:pt modelId="{CBC1F856-8AA8-44F4-9196-789037B2C641}" type="pres">
      <dgm:prSet presAssocID="{6B56BE48-7431-4134-A753-558D227AC931}" presName="compNode" presStyleCnt="0"/>
      <dgm:spPr/>
    </dgm:pt>
    <dgm:pt modelId="{DBE8635D-4606-4123-AC1F-7C01E173279F}" type="pres">
      <dgm:prSet presAssocID="{6B56BE48-7431-4134-A753-558D227AC931}" presName="bgRect" presStyleLbl="bgShp" presStyleIdx="1" presStyleCnt="4"/>
      <dgm:spPr/>
    </dgm:pt>
    <dgm:pt modelId="{B5F5B8B5-74C6-40CA-84A6-17937E7DCA78}" type="pres">
      <dgm:prSet presAssocID="{6B56BE48-7431-4134-A753-558D227AC93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ssroom"/>
        </a:ext>
      </dgm:extLst>
    </dgm:pt>
    <dgm:pt modelId="{4BE6B043-F393-402F-A8CE-8085773CA897}" type="pres">
      <dgm:prSet presAssocID="{6B56BE48-7431-4134-A753-558D227AC931}" presName="spaceRect" presStyleCnt="0"/>
      <dgm:spPr/>
    </dgm:pt>
    <dgm:pt modelId="{05AB3AC1-FCA3-424C-87D9-F249B950F32E}" type="pres">
      <dgm:prSet presAssocID="{6B56BE48-7431-4134-A753-558D227AC931}" presName="parTx" presStyleLbl="revTx" presStyleIdx="1" presStyleCnt="4">
        <dgm:presLayoutVars>
          <dgm:chMax val="0"/>
          <dgm:chPref val="0"/>
        </dgm:presLayoutVars>
      </dgm:prSet>
      <dgm:spPr/>
    </dgm:pt>
    <dgm:pt modelId="{79ACA871-2376-4C06-9DE9-5667A6BE6F71}" type="pres">
      <dgm:prSet presAssocID="{857026BA-3780-4E51-843E-803454E326AA}" presName="sibTrans" presStyleCnt="0"/>
      <dgm:spPr/>
    </dgm:pt>
    <dgm:pt modelId="{52E21318-0047-43E7-8ED7-89FED4625E24}" type="pres">
      <dgm:prSet presAssocID="{63A1EC3A-6E54-4D13-99AA-5EB2E90833BD}" presName="compNode" presStyleCnt="0"/>
      <dgm:spPr/>
    </dgm:pt>
    <dgm:pt modelId="{70CC2FC4-0315-4957-839D-08B71A875D68}" type="pres">
      <dgm:prSet presAssocID="{63A1EC3A-6E54-4D13-99AA-5EB2E90833BD}" presName="bgRect" presStyleLbl="bgShp" presStyleIdx="2" presStyleCnt="4"/>
      <dgm:spPr/>
    </dgm:pt>
    <dgm:pt modelId="{769F9D91-0EE3-42DE-97FD-0B6C1A6527D0}" type="pres">
      <dgm:prSet presAssocID="{63A1EC3A-6E54-4D13-99AA-5EB2E90833B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Needle"/>
        </a:ext>
      </dgm:extLst>
    </dgm:pt>
    <dgm:pt modelId="{9B9A01BB-3260-412A-837A-CF037641C380}" type="pres">
      <dgm:prSet presAssocID="{63A1EC3A-6E54-4D13-99AA-5EB2E90833BD}" presName="spaceRect" presStyleCnt="0"/>
      <dgm:spPr/>
    </dgm:pt>
    <dgm:pt modelId="{E63FFE7B-5AD7-4443-BF8B-0F78D5F0BB84}" type="pres">
      <dgm:prSet presAssocID="{63A1EC3A-6E54-4D13-99AA-5EB2E90833BD}" presName="parTx" presStyleLbl="revTx" presStyleIdx="2" presStyleCnt="4">
        <dgm:presLayoutVars>
          <dgm:chMax val="0"/>
          <dgm:chPref val="0"/>
        </dgm:presLayoutVars>
      </dgm:prSet>
      <dgm:spPr/>
    </dgm:pt>
    <dgm:pt modelId="{1FE00075-68C5-4679-8C07-412951769697}" type="pres">
      <dgm:prSet presAssocID="{E8FD4183-E041-45DD-8140-C210AC7D300A}" presName="sibTrans" presStyleCnt="0"/>
      <dgm:spPr/>
    </dgm:pt>
    <dgm:pt modelId="{CD80D798-86EF-4324-B423-BF2B4D94B435}" type="pres">
      <dgm:prSet presAssocID="{706114BA-49CA-4890-BF81-C7BCFBD9FA2A}" presName="compNode" presStyleCnt="0"/>
      <dgm:spPr/>
    </dgm:pt>
    <dgm:pt modelId="{22BF8890-9C4C-47CF-BB1B-D8D6E330D736}" type="pres">
      <dgm:prSet presAssocID="{706114BA-49CA-4890-BF81-C7BCFBD9FA2A}" presName="bgRect" presStyleLbl="bgShp" presStyleIdx="3" presStyleCnt="4"/>
      <dgm:spPr/>
    </dgm:pt>
    <dgm:pt modelId="{4AA34438-AD42-4712-A14D-0D6E2310FC59}" type="pres">
      <dgm:prSet presAssocID="{706114BA-49CA-4890-BF81-C7BCFBD9FA2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arget"/>
        </a:ext>
      </dgm:extLst>
    </dgm:pt>
    <dgm:pt modelId="{E3A6FAE5-781E-416C-9E88-571D2ED2DA8F}" type="pres">
      <dgm:prSet presAssocID="{706114BA-49CA-4890-BF81-C7BCFBD9FA2A}" presName="spaceRect" presStyleCnt="0"/>
      <dgm:spPr/>
    </dgm:pt>
    <dgm:pt modelId="{AC4A6A09-3421-4676-A5DA-17151F35AB8D}" type="pres">
      <dgm:prSet presAssocID="{706114BA-49CA-4890-BF81-C7BCFBD9FA2A}" presName="parTx" presStyleLbl="revTx" presStyleIdx="3" presStyleCnt="4">
        <dgm:presLayoutVars>
          <dgm:chMax val="0"/>
          <dgm:chPref val="0"/>
        </dgm:presLayoutVars>
      </dgm:prSet>
      <dgm:spPr/>
    </dgm:pt>
  </dgm:ptLst>
  <dgm:cxnLst>
    <dgm:cxn modelId="{92707916-33B7-4C1C-9AD7-725A22556396}" srcId="{37D0819B-E9CB-4FCE-8036-E42A64726C77}" destId="{FFE197D2-BC9A-4CEB-907A-7233E9885735}" srcOrd="0" destOrd="0" parTransId="{B3EC7DD9-24A5-43A9-9514-8C27C41C7777}" sibTransId="{FEDF70A7-002E-4E6B-9014-DDE449B4FDC8}"/>
    <dgm:cxn modelId="{1B25671E-48AB-46E7-83CA-394C3D99A42C}" type="presOf" srcId="{37D0819B-E9CB-4FCE-8036-E42A64726C77}" destId="{5527F34D-F6F2-4CDE-83DF-6A3AF4EFCFED}" srcOrd="0" destOrd="0" presId="urn:microsoft.com/office/officeart/2018/2/layout/IconVerticalSolidList"/>
    <dgm:cxn modelId="{99D4CE3E-F380-45AB-88FE-B3281CF46D2A}" srcId="{37D0819B-E9CB-4FCE-8036-E42A64726C77}" destId="{706114BA-49CA-4890-BF81-C7BCFBD9FA2A}" srcOrd="3" destOrd="0" parTransId="{44A7D85C-2945-4884-8879-5FBC06167863}" sibTransId="{1D2F638B-2A26-4FBA-8D72-0E5F34D4A6EC}"/>
    <dgm:cxn modelId="{E7E96E45-B67B-469F-B4D7-8CDDD0476A0D}" type="presOf" srcId="{63A1EC3A-6E54-4D13-99AA-5EB2E90833BD}" destId="{E63FFE7B-5AD7-4443-BF8B-0F78D5F0BB84}" srcOrd="0" destOrd="0" presId="urn:microsoft.com/office/officeart/2018/2/layout/IconVerticalSolidList"/>
    <dgm:cxn modelId="{E5F0DD51-AAE2-432D-B9D3-2911B11CC3B4}" type="presOf" srcId="{706114BA-49CA-4890-BF81-C7BCFBD9FA2A}" destId="{AC4A6A09-3421-4676-A5DA-17151F35AB8D}" srcOrd="0" destOrd="0" presId="urn:microsoft.com/office/officeart/2018/2/layout/IconVerticalSolidList"/>
    <dgm:cxn modelId="{8F6E93C6-8903-408B-B0BA-AD655A90EF3A}" srcId="{37D0819B-E9CB-4FCE-8036-E42A64726C77}" destId="{6B56BE48-7431-4134-A753-558D227AC931}" srcOrd="1" destOrd="0" parTransId="{D49F48DB-2FD3-4903-8E3C-66149404343A}" sibTransId="{857026BA-3780-4E51-843E-803454E326AA}"/>
    <dgm:cxn modelId="{AA581CD3-A2AA-4FA1-A2E9-669B3DA44756}" srcId="{37D0819B-E9CB-4FCE-8036-E42A64726C77}" destId="{63A1EC3A-6E54-4D13-99AA-5EB2E90833BD}" srcOrd="2" destOrd="0" parTransId="{457EAD4D-277B-4965-B350-6C5EBCE6DF9E}" sibTransId="{E8FD4183-E041-45DD-8140-C210AC7D300A}"/>
    <dgm:cxn modelId="{B5089BD6-10CD-4B98-B442-C28A2C4C6E97}" type="presOf" srcId="{FFE197D2-BC9A-4CEB-907A-7233E9885735}" destId="{1BC2628F-2D47-4D17-A454-910ECC0DD09B}" srcOrd="0" destOrd="0" presId="urn:microsoft.com/office/officeart/2018/2/layout/IconVerticalSolidList"/>
    <dgm:cxn modelId="{407B2FDB-DC97-425F-879E-A2558D860045}" type="presOf" srcId="{6B56BE48-7431-4134-A753-558D227AC931}" destId="{05AB3AC1-FCA3-424C-87D9-F249B950F32E}" srcOrd="0" destOrd="0" presId="urn:microsoft.com/office/officeart/2018/2/layout/IconVerticalSolidList"/>
    <dgm:cxn modelId="{F00B4C2F-D819-4456-BF6B-7FCB000BBA55}" type="presParOf" srcId="{5527F34D-F6F2-4CDE-83DF-6A3AF4EFCFED}" destId="{28D8EC4F-1BEA-4C18-ACDA-600C72B545F1}" srcOrd="0" destOrd="0" presId="urn:microsoft.com/office/officeart/2018/2/layout/IconVerticalSolidList"/>
    <dgm:cxn modelId="{19FCA187-6076-4E7B-BC94-F189BE7B6783}" type="presParOf" srcId="{28D8EC4F-1BEA-4C18-ACDA-600C72B545F1}" destId="{2DA61FA3-1DDE-4FA2-9CD1-9907CA64F0DA}" srcOrd="0" destOrd="0" presId="urn:microsoft.com/office/officeart/2018/2/layout/IconVerticalSolidList"/>
    <dgm:cxn modelId="{6F7627D7-788F-4EAD-B2DC-8C5C4D0798E4}" type="presParOf" srcId="{28D8EC4F-1BEA-4C18-ACDA-600C72B545F1}" destId="{DC4AF3B4-7231-416C-A88C-7797303EAF48}" srcOrd="1" destOrd="0" presId="urn:microsoft.com/office/officeart/2018/2/layout/IconVerticalSolidList"/>
    <dgm:cxn modelId="{4D372A66-B081-4D29-9F51-E600DFB339AA}" type="presParOf" srcId="{28D8EC4F-1BEA-4C18-ACDA-600C72B545F1}" destId="{5B6AAA87-BC99-411C-B3E2-468533FEB8AA}" srcOrd="2" destOrd="0" presId="urn:microsoft.com/office/officeart/2018/2/layout/IconVerticalSolidList"/>
    <dgm:cxn modelId="{5F58409E-7F55-48EE-B0E5-FEC7E3FA11B6}" type="presParOf" srcId="{28D8EC4F-1BEA-4C18-ACDA-600C72B545F1}" destId="{1BC2628F-2D47-4D17-A454-910ECC0DD09B}" srcOrd="3" destOrd="0" presId="urn:microsoft.com/office/officeart/2018/2/layout/IconVerticalSolidList"/>
    <dgm:cxn modelId="{F267A794-218D-4D36-9557-11343555EC23}" type="presParOf" srcId="{5527F34D-F6F2-4CDE-83DF-6A3AF4EFCFED}" destId="{3E86F20B-0A7E-4089-9AC0-9BADE473D642}" srcOrd="1" destOrd="0" presId="urn:microsoft.com/office/officeart/2018/2/layout/IconVerticalSolidList"/>
    <dgm:cxn modelId="{9C20BEF5-6925-4F42-94C1-5B9E0D35C326}" type="presParOf" srcId="{5527F34D-F6F2-4CDE-83DF-6A3AF4EFCFED}" destId="{CBC1F856-8AA8-44F4-9196-789037B2C641}" srcOrd="2" destOrd="0" presId="urn:microsoft.com/office/officeart/2018/2/layout/IconVerticalSolidList"/>
    <dgm:cxn modelId="{00941246-D41D-42AD-88B8-F6C6A0C6C05F}" type="presParOf" srcId="{CBC1F856-8AA8-44F4-9196-789037B2C641}" destId="{DBE8635D-4606-4123-AC1F-7C01E173279F}" srcOrd="0" destOrd="0" presId="urn:microsoft.com/office/officeart/2018/2/layout/IconVerticalSolidList"/>
    <dgm:cxn modelId="{775C4611-31BD-482D-B307-580CD65C083A}" type="presParOf" srcId="{CBC1F856-8AA8-44F4-9196-789037B2C641}" destId="{B5F5B8B5-74C6-40CA-84A6-17937E7DCA78}" srcOrd="1" destOrd="0" presId="urn:microsoft.com/office/officeart/2018/2/layout/IconVerticalSolidList"/>
    <dgm:cxn modelId="{B6CC1539-97F4-44C3-B094-2A5A33604888}" type="presParOf" srcId="{CBC1F856-8AA8-44F4-9196-789037B2C641}" destId="{4BE6B043-F393-402F-A8CE-8085773CA897}" srcOrd="2" destOrd="0" presId="urn:microsoft.com/office/officeart/2018/2/layout/IconVerticalSolidList"/>
    <dgm:cxn modelId="{00D79B45-AD74-4A7D-B52E-840A2668C730}" type="presParOf" srcId="{CBC1F856-8AA8-44F4-9196-789037B2C641}" destId="{05AB3AC1-FCA3-424C-87D9-F249B950F32E}" srcOrd="3" destOrd="0" presId="urn:microsoft.com/office/officeart/2018/2/layout/IconVerticalSolidList"/>
    <dgm:cxn modelId="{918816B8-0248-4B33-9849-E6B158276B9B}" type="presParOf" srcId="{5527F34D-F6F2-4CDE-83DF-6A3AF4EFCFED}" destId="{79ACA871-2376-4C06-9DE9-5667A6BE6F71}" srcOrd="3" destOrd="0" presId="urn:microsoft.com/office/officeart/2018/2/layout/IconVerticalSolidList"/>
    <dgm:cxn modelId="{C217A805-1A8C-417B-87BB-70F96D2A4E17}" type="presParOf" srcId="{5527F34D-F6F2-4CDE-83DF-6A3AF4EFCFED}" destId="{52E21318-0047-43E7-8ED7-89FED4625E24}" srcOrd="4" destOrd="0" presId="urn:microsoft.com/office/officeart/2018/2/layout/IconVerticalSolidList"/>
    <dgm:cxn modelId="{62A5BA0E-AC99-4FBB-BACA-D524B8B12839}" type="presParOf" srcId="{52E21318-0047-43E7-8ED7-89FED4625E24}" destId="{70CC2FC4-0315-4957-839D-08B71A875D68}" srcOrd="0" destOrd="0" presId="urn:microsoft.com/office/officeart/2018/2/layout/IconVerticalSolidList"/>
    <dgm:cxn modelId="{09969DF3-B3E8-409C-BCC4-2133687D930B}" type="presParOf" srcId="{52E21318-0047-43E7-8ED7-89FED4625E24}" destId="{769F9D91-0EE3-42DE-97FD-0B6C1A6527D0}" srcOrd="1" destOrd="0" presId="urn:microsoft.com/office/officeart/2018/2/layout/IconVerticalSolidList"/>
    <dgm:cxn modelId="{6942BBF4-C02A-4832-8E54-F0B883E62CF1}" type="presParOf" srcId="{52E21318-0047-43E7-8ED7-89FED4625E24}" destId="{9B9A01BB-3260-412A-837A-CF037641C380}" srcOrd="2" destOrd="0" presId="urn:microsoft.com/office/officeart/2018/2/layout/IconVerticalSolidList"/>
    <dgm:cxn modelId="{A4AB47A5-7358-46E1-AB77-B491707FD5BC}" type="presParOf" srcId="{52E21318-0047-43E7-8ED7-89FED4625E24}" destId="{E63FFE7B-5AD7-4443-BF8B-0F78D5F0BB84}" srcOrd="3" destOrd="0" presId="urn:microsoft.com/office/officeart/2018/2/layout/IconVerticalSolidList"/>
    <dgm:cxn modelId="{086EF67D-2787-4FE8-93FD-D7FCFDD0478E}" type="presParOf" srcId="{5527F34D-F6F2-4CDE-83DF-6A3AF4EFCFED}" destId="{1FE00075-68C5-4679-8C07-412951769697}" srcOrd="5" destOrd="0" presId="urn:microsoft.com/office/officeart/2018/2/layout/IconVerticalSolidList"/>
    <dgm:cxn modelId="{FF6777CF-83C7-445B-BCDD-8E3B34A5A25B}" type="presParOf" srcId="{5527F34D-F6F2-4CDE-83DF-6A3AF4EFCFED}" destId="{CD80D798-86EF-4324-B423-BF2B4D94B435}" srcOrd="6" destOrd="0" presId="urn:microsoft.com/office/officeart/2018/2/layout/IconVerticalSolidList"/>
    <dgm:cxn modelId="{4F97780A-1E5C-47D0-B5E1-13D01BC136E0}" type="presParOf" srcId="{CD80D798-86EF-4324-B423-BF2B4D94B435}" destId="{22BF8890-9C4C-47CF-BB1B-D8D6E330D736}" srcOrd="0" destOrd="0" presId="urn:microsoft.com/office/officeart/2018/2/layout/IconVerticalSolidList"/>
    <dgm:cxn modelId="{8571293D-F079-4E44-9ACC-DD145B66FC93}" type="presParOf" srcId="{CD80D798-86EF-4324-B423-BF2B4D94B435}" destId="{4AA34438-AD42-4712-A14D-0D6E2310FC59}" srcOrd="1" destOrd="0" presId="urn:microsoft.com/office/officeart/2018/2/layout/IconVerticalSolidList"/>
    <dgm:cxn modelId="{40912BA0-A66D-4C5C-9E61-AE2DD278E231}" type="presParOf" srcId="{CD80D798-86EF-4324-B423-BF2B4D94B435}" destId="{E3A6FAE5-781E-416C-9E88-571D2ED2DA8F}" srcOrd="2" destOrd="0" presId="urn:microsoft.com/office/officeart/2018/2/layout/IconVerticalSolidList"/>
    <dgm:cxn modelId="{34D5A166-D0E7-4102-81F7-DE3B228BFCDC}" type="presParOf" srcId="{CD80D798-86EF-4324-B423-BF2B4D94B435}" destId="{AC4A6A09-3421-4676-A5DA-17151F35AB8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9F1ED4-AB80-4EA3-BBD5-6795BFFBDB4C}">
      <dsp:nvSpPr>
        <dsp:cNvPr id="0" name=""/>
        <dsp:cNvSpPr/>
      </dsp:nvSpPr>
      <dsp:spPr>
        <a:xfrm>
          <a:off x="0" y="707092"/>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E70E150-4438-4DA5-B5FC-23D417546025}">
      <dsp:nvSpPr>
        <dsp:cNvPr id="0" name=""/>
        <dsp:cNvSpPr/>
      </dsp:nvSpPr>
      <dsp:spPr>
        <a:xfrm>
          <a:off x="394883" y="1000807"/>
          <a:ext cx="717970" cy="71797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03F468F-9432-4392-96B3-747172AC3ADE}">
      <dsp:nvSpPr>
        <dsp:cNvPr id="0" name=""/>
        <dsp:cNvSpPr/>
      </dsp:nvSpPr>
      <dsp:spPr>
        <a:xfrm>
          <a:off x="1507738" y="707092"/>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977900" rtl="0">
            <a:lnSpc>
              <a:spcPct val="100000"/>
            </a:lnSpc>
            <a:spcBef>
              <a:spcPct val="0"/>
            </a:spcBef>
            <a:spcAft>
              <a:spcPct val="35000"/>
            </a:spcAft>
            <a:buNone/>
          </a:pPr>
          <a:r>
            <a:rPr lang="en-GB" sz="2200" kern="1200"/>
            <a:t>Fairness is the process of understanding bias introduced by your data, and ensuring your model provides equitable predictions across all demographic groups</a:t>
          </a:r>
          <a:r>
            <a:rPr lang="en-GB" sz="2200" kern="1200">
              <a:latin typeface="Calibri Light" panose="020F0302020204030204"/>
            </a:rPr>
            <a:t> [</a:t>
          </a:r>
          <a:r>
            <a:rPr lang="en-GB" sz="2200" kern="1200"/>
            <a:t>1].</a:t>
          </a:r>
          <a:endParaRPr lang="en-US" sz="2200" kern="1200"/>
        </a:p>
      </dsp:txBody>
      <dsp:txXfrm>
        <a:off x="1507738" y="707092"/>
        <a:ext cx="9007861" cy="1305401"/>
      </dsp:txXfrm>
    </dsp:sp>
    <dsp:sp modelId="{EAE9E142-05E0-4116-9749-29546876063A}">
      <dsp:nvSpPr>
        <dsp:cNvPr id="0" name=""/>
        <dsp:cNvSpPr/>
      </dsp:nvSpPr>
      <dsp:spPr>
        <a:xfrm>
          <a:off x="0" y="2338844"/>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ABEC338-72E7-4CF2-BE1A-44495A17AEBB}">
      <dsp:nvSpPr>
        <dsp:cNvPr id="0" name=""/>
        <dsp:cNvSpPr/>
      </dsp:nvSpPr>
      <dsp:spPr>
        <a:xfrm>
          <a:off x="394883" y="2632559"/>
          <a:ext cx="717970" cy="717970"/>
        </a:xfrm>
        <a:prstGeom prst="rect">
          <a:avLst/>
        </a:prstGeom>
        <a:blipFill>
          <a:blip xmlns:r="http://schemas.openxmlformats.org/officeDocument/2006/relationships" r:embed="rId1">
            <a:extLst>
              <a:ext uri="{96DAC541-7B7A-43D3-8B79-37D633B846F1}">
                <asvg:svgBlip xmlns:asvg="http://schemas.microsoft.com/office/drawing/2016/SVG/main" r:embed="rId3"/>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FF2785C-A6BE-4EDC-89A7-D913E37EBFAF}">
      <dsp:nvSpPr>
        <dsp:cNvPr id="0" name=""/>
        <dsp:cNvSpPr/>
      </dsp:nvSpPr>
      <dsp:spPr>
        <a:xfrm>
          <a:off x="1507738" y="2338844"/>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977900" rtl="0">
            <a:lnSpc>
              <a:spcPct val="100000"/>
            </a:lnSpc>
            <a:spcBef>
              <a:spcPct val="0"/>
            </a:spcBef>
            <a:spcAft>
              <a:spcPct val="35000"/>
            </a:spcAft>
            <a:buNone/>
          </a:pPr>
          <a:r>
            <a:rPr lang="en-GB" sz="2200" kern="1200"/>
            <a:t>Whether an AI system is behaving unfairly in terms of its impact on people; harms</a:t>
          </a:r>
          <a:r>
            <a:rPr lang="en-GB" sz="2200" kern="1200">
              <a:latin typeface="Calibri Light" panose="020F0302020204030204"/>
            </a:rPr>
            <a:t> [2].</a:t>
          </a:r>
          <a:endParaRPr lang="en-US" sz="2200" kern="1200"/>
        </a:p>
      </dsp:txBody>
      <dsp:txXfrm>
        <a:off x="1507738" y="2338844"/>
        <a:ext cx="9007861" cy="13054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9F1ED4-AB80-4EA3-BBD5-6795BFFBDB4C}">
      <dsp:nvSpPr>
        <dsp:cNvPr id="0" name=""/>
        <dsp:cNvSpPr/>
      </dsp:nvSpPr>
      <dsp:spPr>
        <a:xfrm>
          <a:off x="0" y="707092"/>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E70E150-4438-4DA5-B5FC-23D417546025}">
      <dsp:nvSpPr>
        <dsp:cNvPr id="0" name=""/>
        <dsp:cNvSpPr/>
      </dsp:nvSpPr>
      <dsp:spPr>
        <a:xfrm>
          <a:off x="394883" y="1000807"/>
          <a:ext cx="717970" cy="71797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03F468F-9432-4392-96B3-747172AC3ADE}">
      <dsp:nvSpPr>
        <dsp:cNvPr id="0" name=""/>
        <dsp:cNvSpPr/>
      </dsp:nvSpPr>
      <dsp:spPr>
        <a:xfrm>
          <a:off x="1507738" y="707092"/>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977900">
            <a:lnSpc>
              <a:spcPct val="100000"/>
            </a:lnSpc>
            <a:spcBef>
              <a:spcPct val="0"/>
            </a:spcBef>
            <a:spcAft>
              <a:spcPct val="35000"/>
            </a:spcAft>
            <a:buNone/>
          </a:pPr>
          <a:r>
            <a:rPr lang="en-GB" sz="2200" kern="1200"/>
            <a:t>A fairness metric that is satisfied if the results of a model's classification are not dependent on a given sensitive attribute</a:t>
          </a:r>
          <a:r>
            <a:rPr lang="en-GB" sz="2200" kern="1200">
              <a:latin typeface="Calibri Light" panose="020F0302020204030204"/>
            </a:rPr>
            <a:t>[3].</a:t>
          </a:r>
          <a:endParaRPr lang="en-US" sz="2200" kern="1200"/>
        </a:p>
      </dsp:txBody>
      <dsp:txXfrm>
        <a:off x="1507738" y="707092"/>
        <a:ext cx="9007861" cy="1305401"/>
      </dsp:txXfrm>
    </dsp:sp>
    <dsp:sp modelId="{EAE9E142-05E0-4116-9749-29546876063A}">
      <dsp:nvSpPr>
        <dsp:cNvPr id="0" name=""/>
        <dsp:cNvSpPr/>
      </dsp:nvSpPr>
      <dsp:spPr>
        <a:xfrm>
          <a:off x="0" y="2338844"/>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ABEC338-72E7-4CF2-BE1A-44495A17AEBB}">
      <dsp:nvSpPr>
        <dsp:cNvPr id="0" name=""/>
        <dsp:cNvSpPr/>
      </dsp:nvSpPr>
      <dsp:spPr>
        <a:xfrm>
          <a:off x="394883" y="2632559"/>
          <a:ext cx="717970" cy="717970"/>
        </a:xfrm>
        <a:prstGeom prst="rect">
          <a:avLst/>
        </a:prstGeom>
        <a:blipFill>
          <a:blip xmlns:r="http://schemas.openxmlformats.org/officeDocument/2006/relationships" r:embed="rId1">
            <a:extLst>
              <a:ext uri="{96DAC541-7B7A-43D3-8B79-37D633B846F1}">
                <asvg:svgBlip xmlns:asvg="http://schemas.microsoft.com/office/drawing/2016/SVG/main" r:embed="rId3"/>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FF2785C-A6BE-4EDC-89A7-D913E37EBFAF}">
      <dsp:nvSpPr>
        <dsp:cNvPr id="0" name=""/>
        <dsp:cNvSpPr/>
      </dsp:nvSpPr>
      <dsp:spPr>
        <a:xfrm>
          <a:off x="1507738" y="2338844"/>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977900">
            <a:lnSpc>
              <a:spcPct val="100000"/>
            </a:lnSpc>
            <a:spcBef>
              <a:spcPct val="0"/>
            </a:spcBef>
            <a:spcAft>
              <a:spcPct val="35000"/>
            </a:spcAft>
            <a:buNone/>
          </a:pPr>
          <a:r>
            <a:rPr lang="en-GB" sz="2200" kern="1200"/>
            <a:t>A classifier </a:t>
          </a:r>
          <a:r>
            <a:rPr lang="en-GB" sz="2200" kern="1200">
              <a:latin typeface="Calibri Light" panose="020F0302020204030204"/>
            </a:rPr>
            <a:t>ℎ</a:t>
          </a:r>
          <a:r>
            <a:rPr lang="en-GB" sz="2200" kern="1200"/>
            <a:t> satisfies demographic parity under a distribution over (𝑋,𝐴,𝑌</a:t>
          </a:r>
          <a:r>
            <a:rPr lang="en-GB" sz="2200" kern="1200">
              <a:latin typeface="Calibri Light" panose="020F0302020204030204"/>
            </a:rPr>
            <a:t>)</a:t>
          </a:r>
          <a:r>
            <a:rPr lang="en-GB" sz="2200" kern="1200"/>
            <a:t> if its prediction ℎ(𝑋) is statistically independent of the sensitive feature 𝐴. This is equivalent to 𝔼[ℎ(𝑋)|𝐴=𝑎]=𝔼[ℎ(𝑋)] </a:t>
          </a:r>
          <a:r>
            <a:rPr lang="en-GB" sz="2200" kern="1200">
              <a:latin typeface="Calibri Light" panose="020F0302020204030204"/>
            </a:rPr>
            <a:t>[4].</a:t>
          </a:r>
          <a:endParaRPr lang="en-US" sz="2200" kern="1200"/>
        </a:p>
      </dsp:txBody>
      <dsp:txXfrm>
        <a:off x="1507738" y="2338844"/>
        <a:ext cx="9007861" cy="130540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A7F0E-FE36-4F23-B053-6FAB951DB539}">
      <dsp:nvSpPr>
        <dsp:cNvPr id="0" name=""/>
        <dsp:cNvSpPr/>
      </dsp:nvSpPr>
      <dsp:spPr>
        <a:xfrm>
          <a:off x="0" y="531"/>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2110C8E-4498-4860-A1BC-9ED84BE3300B}">
      <dsp:nvSpPr>
        <dsp:cNvPr id="0" name=""/>
        <dsp:cNvSpPr/>
      </dsp:nvSpPr>
      <dsp:spPr>
        <a:xfrm>
          <a:off x="375988" y="280191"/>
          <a:ext cx="683614" cy="68361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C7A3BD4-53D8-4411-860F-54D0E452E0FC}">
      <dsp:nvSpPr>
        <dsp:cNvPr id="0" name=""/>
        <dsp:cNvSpPr/>
      </dsp:nvSpPr>
      <dsp:spPr>
        <a:xfrm>
          <a:off x="1435590" y="53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666750">
            <a:lnSpc>
              <a:spcPct val="100000"/>
            </a:lnSpc>
            <a:spcBef>
              <a:spcPct val="0"/>
            </a:spcBef>
            <a:spcAft>
              <a:spcPct val="35000"/>
            </a:spcAft>
            <a:buNone/>
          </a:pPr>
          <a:r>
            <a:rPr lang="en-GB" sz="1500" b="1" kern="1200"/>
            <a:t>Selection rate</a:t>
          </a:r>
          <a:r>
            <a:rPr lang="en-GB" sz="1500" kern="1200"/>
            <a:t>: The fraction of predicted labels matching the ‘good’ outcome if 1 is the 'good' outcome, E[h(x)| A=a].</a:t>
          </a:r>
          <a:endParaRPr lang="en-US" sz="1500" kern="1200"/>
        </a:p>
      </dsp:txBody>
      <dsp:txXfrm>
        <a:off x="1435590" y="531"/>
        <a:ext cx="9080009" cy="1242935"/>
      </dsp:txXfrm>
    </dsp:sp>
    <dsp:sp modelId="{50DA2326-7D4E-4A68-A0FC-7B18D70C422C}">
      <dsp:nvSpPr>
        <dsp:cNvPr id="0" name=""/>
        <dsp:cNvSpPr/>
      </dsp:nvSpPr>
      <dsp:spPr>
        <a:xfrm>
          <a:off x="0" y="1554201"/>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52A4F2-CFD4-44C8-A6AE-307701158476}">
      <dsp:nvSpPr>
        <dsp:cNvPr id="0" name=""/>
        <dsp:cNvSpPr/>
      </dsp:nvSpPr>
      <dsp:spPr>
        <a:xfrm>
          <a:off x="375988" y="1833861"/>
          <a:ext cx="683614" cy="683614"/>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5A40B81-26C7-43D6-8F07-E982BE71B47D}">
      <dsp:nvSpPr>
        <dsp:cNvPr id="0" name=""/>
        <dsp:cNvSpPr/>
      </dsp:nvSpPr>
      <dsp:spPr>
        <a:xfrm>
          <a:off x="1435590" y="155420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666750" rtl="0">
            <a:lnSpc>
              <a:spcPct val="100000"/>
            </a:lnSpc>
            <a:spcBef>
              <a:spcPct val="0"/>
            </a:spcBef>
            <a:spcAft>
              <a:spcPct val="35000"/>
            </a:spcAft>
            <a:buNone/>
          </a:pPr>
          <a:r>
            <a:rPr lang="en-GB" sz="1500" b="1" kern="1200"/>
            <a:t>Demographic parity difference</a:t>
          </a:r>
          <a:r>
            <a:rPr lang="en-GB" sz="1500" kern="1200"/>
            <a:t>: The difference between the largest and the smallest group-level selection rate across all</a:t>
          </a:r>
          <a:r>
            <a:rPr lang="en-GB" sz="1500" kern="1200">
              <a:latin typeface="Calibri Light" panose="020F0302020204030204"/>
            </a:rPr>
            <a:t> values</a:t>
          </a:r>
          <a:r>
            <a:rPr lang="en-GB" sz="1500" kern="1200"/>
            <a:t> </a:t>
          </a:r>
          <a:r>
            <a:rPr lang="en-GB" sz="1500" kern="1200">
              <a:latin typeface="Calibri Light" panose="020F0302020204030204"/>
            </a:rPr>
            <a:t>a </a:t>
          </a:r>
          <a:r>
            <a:rPr lang="en-GB" sz="1500" kern="1200"/>
            <a:t>of the sensitive feature. </a:t>
          </a:r>
          <a:endParaRPr lang="en-US" sz="1500" kern="1200"/>
        </a:p>
      </dsp:txBody>
      <dsp:txXfrm>
        <a:off x="1435590" y="1554201"/>
        <a:ext cx="9080009" cy="1242935"/>
      </dsp:txXfrm>
    </dsp:sp>
    <dsp:sp modelId="{BB60A952-3985-42D2-AA2C-1A39D1BBFB40}">
      <dsp:nvSpPr>
        <dsp:cNvPr id="0" name=""/>
        <dsp:cNvSpPr/>
      </dsp:nvSpPr>
      <dsp:spPr>
        <a:xfrm>
          <a:off x="0" y="3107870"/>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85E2313-CF1F-4076-B126-B5563D332591}">
      <dsp:nvSpPr>
        <dsp:cNvPr id="0" name=""/>
        <dsp:cNvSpPr/>
      </dsp:nvSpPr>
      <dsp:spPr>
        <a:xfrm>
          <a:off x="375988" y="3387531"/>
          <a:ext cx="683614" cy="683614"/>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F0B0376-FF91-48CC-8CDC-CD5FB10F1B0D}">
      <dsp:nvSpPr>
        <dsp:cNvPr id="0" name=""/>
        <dsp:cNvSpPr/>
      </dsp:nvSpPr>
      <dsp:spPr>
        <a:xfrm>
          <a:off x="1435590" y="3107870"/>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666750">
            <a:lnSpc>
              <a:spcPct val="100000"/>
            </a:lnSpc>
            <a:spcBef>
              <a:spcPct val="0"/>
            </a:spcBef>
            <a:spcAft>
              <a:spcPct val="35000"/>
            </a:spcAft>
            <a:buNone/>
          </a:pPr>
          <a:r>
            <a:rPr lang="en-GB" sz="1500" b="1" kern="1200"/>
            <a:t>Demographic parity ratio</a:t>
          </a:r>
          <a:r>
            <a:rPr lang="en-GB" sz="1500" kern="1200"/>
            <a:t>: The ratio between the smallest and the largest group-level selection rate, 𝐸[ℎ(𝑋)|𝐴=𝑎], across all values 𝑎 of the sensitive feature. </a:t>
          </a:r>
          <a:br>
            <a:rPr lang="en-GB" sz="1500" kern="1200" dirty="0"/>
          </a:br>
          <a:br>
            <a:rPr lang="en-GB" sz="1500" kern="1200" dirty="0"/>
          </a:br>
          <a:endParaRPr lang="en-US" sz="1500" kern="1200" dirty="0"/>
        </a:p>
      </dsp:txBody>
      <dsp:txXfrm>
        <a:off x="1435590" y="3107870"/>
        <a:ext cx="9080009" cy="124293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9F1ED4-AB80-4EA3-BBD5-6795BFFBDB4C}">
      <dsp:nvSpPr>
        <dsp:cNvPr id="0" name=""/>
        <dsp:cNvSpPr/>
      </dsp:nvSpPr>
      <dsp:spPr>
        <a:xfrm>
          <a:off x="0" y="707092"/>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E70E150-4438-4DA5-B5FC-23D417546025}">
      <dsp:nvSpPr>
        <dsp:cNvPr id="0" name=""/>
        <dsp:cNvSpPr/>
      </dsp:nvSpPr>
      <dsp:spPr>
        <a:xfrm>
          <a:off x="394883" y="1000807"/>
          <a:ext cx="717970" cy="71797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03F468F-9432-4392-96B3-747172AC3ADE}">
      <dsp:nvSpPr>
        <dsp:cNvPr id="0" name=""/>
        <dsp:cNvSpPr/>
      </dsp:nvSpPr>
      <dsp:spPr>
        <a:xfrm>
          <a:off x="1507738" y="707092"/>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977900">
            <a:lnSpc>
              <a:spcPct val="100000"/>
            </a:lnSpc>
            <a:spcBef>
              <a:spcPct val="0"/>
            </a:spcBef>
            <a:spcAft>
              <a:spcPct val="35000"/>
            </a:spcAft>
            <a:buNone/>
          </a:pPr>
          <a:r>
            <a:rPr lang="en-GB" sz="2200" kern="1200"/>
            <a:t>A fairness metric that checks if, for any particular label and attribute, a classifier predicts that label equally well for all values of that attribute.</a:t>
          </a:r>
          <a:br>
            <a:rPr lang="en-GB" sz="2200" kern="1200" dirty="0"/>
          </a:br>
          <a:r>
            <a:rPr lang="en-GB" sz="2200" kern="1200">
              <a:latin typeface="Calibri Light" panose="020F0302020204030204"/>
            </a:rPr>
            <a:t>[3</a:t>
          </a:r>
          <a:r>
            <a:rPr lang="en-GB" sz="2200" kern="1200"/>
            <a:t>].</a:t>
          </a:r>
          <a:endParaRPr lang="en-US" sz="2200" kern="1200"/>
        </a:p>
      </dsp:txBody>
      <dsp:txXfrm>
        <a:off x="1507738" y="707092"/>
        <a:ext cx="9007861" cy="1305401"/>
      </dsp:txXfrm>
    </dsp:sp>
    <dsp:sp modelId="{EAE9E142-05E0-4116-9749-29546876063A}">
      <dsp:nvSpPr>
        <dsp:cNvPr id="0" name=""/>
        <dsp:cNvSpPr/>
      </dsp:nvSpPr>
      <dsp:spPr>
        <a:xfrm>
          <a:off x="0" y="2338844"/>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ABEC338-72E7-4CF2-BE1A-44495A17AEBB}">
      <dsp:nvSpPr>
        <dsp:cNvPr id="0" name=""/>
        <dsp:cNvSpPr/>
      </dsp:nvSpPr>
      <dsp:spPr>
        <a:xfrm>
          <a:off x="394883" y="2632559"/>
          <a:ext cx="717970" cy="717970"/>
        </a:xfrm>
        <a:prstGeom prst="rect">
          <a:avLst/>
        </a:prstGeom>
        <a:blipFill>
          <a:blip xmlns:r="http://schemas.openxmlformats.org/officeDocument/2006/relationships" r:embed="rId1">
            <a:extLst>
              <a:ext uri="{96DAC541-7B7A-43D3-8B79-37D633B846F1}">
                <asvg:svgBlip xmlns:asvg="http://schemas.microsoft.com/office/drawing/2016/SVG/main" r:embed="rId3"/>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FF2785C-A6BE-4EDC-89A7-D913E37EBFAF}">
      <dsp:nvSpPr>
        <dsp:cNvPr id="0" name=""/>
        <dsp:cNvSpPr/>
      </dsp:nvSpPr>
      <dsp:spPr>
        <a:xfrm>
          <a:off x="1507738" y="2338844"/>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977900" rtl="0">
            <a:lnSpc>
              <a:spcPct val="100000"/>
            </a:lnSpc>
            <a:spcBef>
              <a:spcPct val="0"/>
            </a:spcBef>
            <a:spcAft>
              <a:spcPct val="35000"/>
            </a:spcAft>
            <a:buNone/>
          </a:pPr>
          <a:r>
            <a:rPr lang="en-GB" sz="2200" kern="1200"/>
            <a:t>A classifier </a:t>
          </a:r>
          <a:r>
            <a:rPr lang="en-GB" sz="2200" kern="1200">
              <a:latin typeface="Calibri Light" panose="020F0302020204030204"/>
            </a:rPr>
            <a:t>ℎ</a:t>
          </a:r>
          <a:r>
            <a:rPr lang="en-GB" sz="2200" kern="1200"/>
            <a:t> satisfies equalized odds under a distribution over (𝑋,𝐴,𝑌</a:t>
          </a:r>
          <a:r>
            <a:rPr lang="en-GB" sz="2200" kern="1200">
              <a:latin typeface="Calibri Light" panose="020F0302020204030204"/>
            </a:rPr>
            <a:t>) </a:t>
          </a:r>
          <a:r>
            <a:rPr lang="en-GB" sz="2200" kern="1200"/>
            <a:t>if its prediction ℎ(𝑋) is conditionally independent of the sensitive feature 𝐴 given the label 𝑌. This is equivalent to 𝔼[ℎ(𝑋)|𝐴=𝑎,</a:t>
          </a:r>
          <a:r>
            <a:rPr lang="en-GB" sz="2200" kern="1200">
              <a:latin typeface="Calibri Light" panose="020F0302020204030204"/>
            </a:rPr>
            <a:t> </a:t>
          </a:r>
          <a:r>
            <a:rPr lang="en-GB" sz="2200" kern="1200"/>
            <a:t>𝑌=𝑦</a:t>
          </a:r>
          <a:r>
            <a:rPr lang="en-GB" sz="2200" kern="1200">
              <a:latin typeface="Calibri Light" panose="020F0302020204030204"/>
            </a:rPr>
            <a:t>] = </a:t>
          </a:r>
          <a:r>
            <a:rPr lang="en-GB" sz="2200" kern="1200"/>
            <a:t>𝔼[ℎ(𝑋)|𝑌=𝑦]</a:t>
          </a:r>
          <a:r>
            <a:rPr lang="en-GB" sz="2200" kern="1200">
              <a:latin typeface="Calibri Light" panose="020F0302020204030204"/>
            </a:rPr>
            <a:t> </a:t>
          </a:r>
          <a:r>
            <a:rPr lang="en-GB" sz="2200" kern="1200"/>
            <a:t>∀</a:t>
          </a:r>
          <a:r>
            <a:rPr lang="en-GB" sz="2200" kern="1200">
              <a:latin typeface="Calibri Light" panose="020F0302020204030204"/>
            </a:rPr>
            <a:t> </a:t>
          </a:r>
          <a:r>
            <a:rPr lang="en-GB" sz="2200" kern="1200"/>
            <a:t>𝑎,𝑦</a:t>
          </a:r>
          <a:r>
            <a:rPr lang="en-GB" sz="2200" kern="1200">
              <a:latin typeface="Calibri Light" panose="020F0302020204030204"/>
            </a:rPr>
            <a:t> </a:t>
          </a:r>
          <a:r>
            <a:rPr lang="en-GB" sz="2200" kern="1200"/>
            <a:t>[</a:t>
          </a:r>
          <a:r>
            <a:rPr lang="en-GB" sz="2200" kern="1200">
              <a:latin typeface="Calibri Light" panose="020F0302020204030204"/>
            </a:rPr>
            <a:t>4</a:t>
          </a:r>
          <a:r>
            <a:rPr lang="en-GB" sz="2200" kern="1200"/>
            <a:t>].</a:t>
          </a:r>
          <a:endParaRPr lang="en-US" sz="2200" kern="1200"/>
        </a:p>
      </dsp:txBody>
      <dsp:txXfrm>
        <a:off x="1507738" y="2338844"/>
        <a:ext cx="9007861" cy="130540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A7F0E-FE36-4F23-B053-6FAB951DB539}">
      <dsp:nvSpPr>
        <dsp:cNvPr id="0" name=""/>
        <dsp:cNvSpPr/>
      </dsp:nvSpPr>
      <dsp:spPr>
        <a:xfrm>
          <a:off x="0" y="1805"/>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2110C8E-4498-4860-A1BC-9ED84BE3300B}">
      <dsp:nvSpPr>
        <dsp:cNvPr id="0" name=""/>
        <dsp:cNvSpPr/>
      </dsp:nvSpPr>
      <dsp:spPr>
        <a:xfrm>
          <a:off x="276881" y="207750"/>
          <a:ext cx="503420" cy="503420"/>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C7A3BD4-53D8-4411-860F-54D0E452E0FC}">
      <dsp:nvSpPr>
        <dsp:cNvPr id="0" name=""/>
        <dsp:cNvSpPr/>
      </dsp:nvSpPr>
      <dsp:spPr>
        <a:xfrm>
          <a:off x="1057183" y="1805"/>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666750" rtl="0">
            <a:lnSpc>
              <a:spcPct val="100000"/>
            </a:lnSpc>
            <a:spcBef>
              <a:spcPct val="0"/>
            </a:spcBef>
            <a:spcAft>
              <a:spcPct val="35000"/>
            </a:spcAft>
            <a:buNone/>
          </a:pPr>
          <a:r>
            <a:rPr lang="en-GB" sz="1500" b="0" kern="1200">
              <a:latin typeface="Calibri Light" panose="020F0302020204030204"/>
            </a:rPr>
            <a:t>False positive rate ratio:</a:t>
          </a:r>
          <a:br>
            <a:rPr lang="en-GB" sz="1500" kern="1200" dirty="0"/>
          </a:br>
          <a:r>
            <a:rPr lang="en-GB" sz="1500" b="1" kern="1200">
              <a:latin typeface="Calibri Light" panose="020F0302020204030204"/>
            </a:rPr>
            <a:t>False</a:t>
          </a:r>
          <a:r>
            <a:rPr lang="en-GB" sz="1500" b="1" kern="1200"/>
            <a:t> </a:t>
          </a:r>
          <a:r>
            <a:rPr lang="en-GB" sz="1500" b="1" kern="1200">
              <a:latin typeface="Calibri Light" panose="020F0302020204030204"/>
            </a:rPr>
            <a:t>positive</a:t>
          </a:r>
          <a:r>
            <a:rPr lang="en-GB" sz="1500" kern="1200"/>
            <a:t>: predictive positive</a:t>
          </a:r>
          <a:r>
            <a:rPr lang="en-GB" sz="1500" kern="1200">
              <a:latin typeface="Calibri Light" panose="020F0302020204030204"/>
            </a:rPr>
            <a:t> and</a:t>
          </a:r>
          <a:r>
            <a:rPr lang="en-GB" sz="1500" kern="1200"/>
            <a:t> </a:t>
          </a:r>
          <a:r>
            <a:rPr lang="en-GB" sz="1500" kern="1200">
              <a:latin typeface="Calibri Light" panose="020F0302020204030204"/>
            </a:rPr>
            <a:t>being </a:t>
          </a:r>
          <a:r>
            <a:rPr lang="en-GB" sz="1500" kern="1200"/>
            <a:t>negative</a:t>
          </a:r>
          <a:br>
            <a:rPr lang="en-GB" sz="1500" kern="1200" dirty="0"/>
          </a:br>
          <a:r>
            <a:rPr lang="en-GB" sz="1500" kern="1200"/>
            <a:t>The ratio between the smallest and largest of 𝑃[ℎ(𝑋)=1|𝐴=𝑎,</a:t>
          </a:r>
          <a:r>
            <a:rPr lang="en-GB" sz="1500" kern="1200">
              <a:latin typeface="Calibri Light" panose="020F0302020204030204"/>
            </a:rPr>
            <a:t> </a:t>
          </a:r>
          <a:r>
            <a:rPr lang="en-GB" sz="1500" kern="1200"/>
            <a:t>𝑌=0], across all values 𝑎 of the sensitive feature.</a:t>
          </a:r>
          <a:endParaRPr lang="en-US" sz="1500" kern="1200"/>
        </a:p>
      </dsp:txBody>
      <dsp:txXfrm>
        <a:off x="1057183" y="1805"/>
        <a:ext cx="9458416" cy="915310"/>
      </dsp:txXfrm>
    </dsp:sp>
    <dsp:sp modelId="{50DA2326-7D4E-4A68-A0FC-7B18D70C422C}">
      <dsp:nvSpPr>
        <dsp:cNvPr id="0" name=""/>
        <dsp:cNvSpPr/>
      </dsp:nvSpPr>
      <dsp:spPr>
        <a:xfrm>
          <a:off x="0" y="1145944"/>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52A4F2-CFD4-44C8-A6AE-307701158476}">
      <dsp:nvSpPr>
        <dsp:cNvPr id="0" name=""/>
        <dsp:cNvSpPr/>
      </dsp:nvSpPr>
      <dsp:spPr>
        <a:xfrm>
          <a:off x="276881" y="1351889"/>
          <a:ext cx="503420" cy="50342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5A40B81-26C7-43D6-8F07-E982BE71B47D}">
      <dsp:nvSpPr>
        <dsp:cNvPr id="0" name=""/>
        <dsp:cNvSpPr/>
      </dsp:nvSpPr>
      <dsp:spPr>
        <a:xfrm>
          <a:off x="1057183" y="1145944"/>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666750" rtl="0">
            <a:lnSpc>
              <a:spcPct val="100000"/>
            </a:lnSpc>
            <a:spcBef>
              <a:spcPct val="0"/>
            </a:spcBef>
            <a:spcAft>
              <a:spcPct val="35000"/>
            </a:spcAft>
            <a:buNone/>
          </a:pPr>
          <a:r>
            <a:rPr lang="en-GB" sz="1500" b="0" kern="1200">
              <a:latin typeface="Calibri Light" panose="020F0302020204030204"/>
            </a:rPr>
            <a:t>True positive rate ratio</a:t>
          </a:r>
          <a:r>
            <a:rPr lang="en-GB" sz="1500" b="0" kern="1200"/>
            <a:t> (true positive = sensitivity, recall, or hit rate):</a:t>
          </a:r>
          <a:br>
            <a:rPr lang="en-GB" sz="1500" b="0" kern="1200" dirty="0"/>
          </a:br>
          <a:r>
            <a:rPr lang="en-GB" sz="1500" b="0" kern="1200">
              <a:latin typeface="Calibri Light" panose="020F0302020204030204"/>
            </a:rPr>
            <a:t>True</a:t>
          </a:r>
          <a:r>
            <a:rPr lang="en-GB" sz="1500" b="0" kern="1200"/>
            <a:t> positive</a:t>
          </a:r>
          <a:r>
            <a:rPr lang="en-GB" sz="1500" kern="1200"/>
            <a:t>: predicted positive and being true</a:t>
          </a:r>
          <a:br>
            <a:rPr lang="en-GB" sz="1500" kern="1200" dirty="0"/>
          </a:br>
          <a:r>
            <a:rPr lang="en-GB" sz="1500" kern="1200">
              <a:latin typeface="Calibri Light" panose="020F0302020204030204"/>
            </a:rPr>
            <a:t>The</a:t>
          </a:r>
          <a:r>
            <a:rPr lang="en-GB" sz="1500" kern="1200"/>
            <a:t> ratio between the smallest and largest of 𝑃[ℎ(𝑋)=1|𝐴=𝑎,</a:t>
          </a:r>
          <a:r>
            <a:rPr lang="en-GB" sz="1500" kern="1200">
              <a:latin typeface="Calibri Light" panose="020F0302020204030204"/>
            </a:rPr>
            <a:t> </a:t>
          </a:r>
          <a:r>
            <a:rPr lang="en-GB" sz="1500" kern="1200"/>
            <a:t>𝑌=1], across all values 𝑎 of the sensitive feature.</a:t>
          </a:r>
          <a:endParaRPr lang="en-US" sz="1500" kern="1200"/>
        </a:p>
      </dsp:txBody>
      <dsp:txXfrm>
        <a:off x="1057183" y="1145944"/>
        <a:ext cx="9458416" cy="915310"/>
      </dsp:txXfrm>
    </dsp:sp>
    <dsp:sp modelId="{BB60A952-3985-42D2-AA2C-1A39D1BBFB40}">
      <dsp:nvSpPr>
        <dsp:cNvPr id="0" name=""/>
        <dsp:cNvSpPr/>
      </dsp:nvSpPr>
      <dsp:spPr>
        <a:xfrm>
          <a:off x="0" y="2290082"/>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85E2313-CF1F-4076-B126-B5563D332591}">
      <dsp:nvSpPr>
        <dsp:cNvPr id="0" name=""/>
        <dsp:cNvSpPr/>
      </dsp:nvSpPr>
      <dsp:spPr>
        <a:xfrm>
          <a:off x="276881" y="2496027"/>
          <a:ext cx="503420" cy="503420"/>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F0B0376-FF91-48CC-8CDC-CD5FB10F1B0D}">
      <dsp:nvSpPr>
        <dsp:cNvPr id="0" name=""/>
        <dsp:cNvSpPr/>
      </dsp:nvSpPr>
      <dsp:spPr>
        <a:xfrm>
          <a:off x="1057183" y="2290082"/>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666750" rtl="0">
            <a:lnSpc>
              <a:spcPct val="100000"/>
            </a:lnSpc>
            <a:spcBef>
              <a:spcPct val="0"/>
            </a:spcBef>
            <a:spcAft>
              <a:spcPct val="35000"/>
            </a:spcAft>
            <a:buNone/>
          </a:pPr>
          <a:r>
            <a:rPr lang="en-GB" sz="1500" b="0" kern="1200">
              <a:latin typeface="Calibri Light" panose="020F0302020204030204"/>
            </a:rPr>
            <a:t>Equalized odds difference</a:t>
          </a:r>
          <a:r>
            <a:rPr lang="en-GB" sz="1500" b="0" kern="1200"/>
            <a:t>:</a:t>
          </a:r>
          <a:br>
            <a:rPr lang="en-GB" sz="1500" kern="1200" dirty="0"/>
          </a:br>
          <a:r>
            <a:rPr lang="en-GB" sz="1500" kern="1200"/>
            <a:t>The greater of two metrics: </a:t>
          </a:r>
          <a:r>
            <a:rPr lang="en-GB" sz="1500" kern="1200">
              <a:latin typeface="Calibri Light" panose="020F0302020204030204"/>
            </a:rPr>
            <a:t>true positive rate difference</a:t>
          </a:r>
          <a:r>
            <a:rPr lang="en-GB" sz="1500" kern="1200"/>
            <a:t> and false</a:t>
          </a:r>
          <a:r>
            <a:rPr lang="en-GB" sz="1500" kern="1200">
              <a:latin typeface="Calibri Light" panose="020F0302020204030204"/>
            </a:rPr>
            <a:t> positive rate difference</a:t>
          </a:r>
          <a:r>
            <a:rPr lang="en-GB" sz="1500" kern="1200"/>
            <a:t>.</a:t>
          </a:r>
          <a:endParaRPr lang="en-GB" sz="1500" kern="1200">
            <a:latin typeface="Calibri Light" panose="020F0302020204030204"/>
          </a:endParaRPr>
        </a:p>
      </dsp:txBody>
      <dsp:txXfrm>
        <a:off x="1057183" y="2290082"/>
        <a:ext cx="9458416" cy="915310"/>
      </dsp:txXfrm>
    </dsp:sp>
    <dsp:sp modelId="{83D61B41-AAEC-4FB3-AC2E-D513CA60C44F}">
      <dsp:nvSpPr>
        <dsp:cNvPr id="0" name=""/>
        <dsp:cNvSpPr/>
      </dsp:nvSpPr>
      <dsp:spPr>
        <a:xfrm>
          <a:off x="0" y="3434221"/>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7EDD2F-DBAA-401C-896A-1611DA381367}">
      <dsp:nvSpPr>
        <dsp:cNvPr id="0" name=""/>
        <dsp:cNvSpPr/>
      </dsp:nvSpPr>
      <dsp:spPr>
        <a:xfrm>
          <a:off x="276881" y="3640166"/>
          <a:ext cx="503420" cy="50342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6ECDFF2-F18A-439A-851F-5FC60FC6CDA0}">
      <dsp:nvSpPr>
        <dsp:cNvPr id="0" name=""/>
        <dsp:cNvSpPr/>
      </dsp:nvSpPr>
      <dsp:spPr>
        <a:xfrm>
          <a:off x="1057183" y="3434221"/>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666750">
            <a:lnSpc>
              <a:spcPct val="100000"/>
            </a:lnSpc>
            <a:spcBef>
              <a:spcPct val="0"/>
            </a:spcBef>
            <a:spcAft>
              <a:spcPct val="35000"/>
            </a:spcAft>
            <a:buNone/>
          </a:pPr>
          <a:r>
            <a:rPr lang="en-GB" sz="1500" b="1" kern="1200">
              <a:latin typeface="Calibri Light" panose="020F0302020204030204"/>
            </a:rPr>
            <a:t>Equalized </a:t>
          </a:r>
          <a:r>
            <a:rPr lang="en-GB" sz="1500" b="1" kern="1200"/>
            <a:t>odds</a:t>
          </a:r>
          <a:r>
            <a:rPr lang="en-GB" sz="1500" b="1" kern="1200">
              <a:latin typeface="Calibri Light" panose="020F0302020204030204"/>
            </a:rPr>
            <a:t> </a:t>
          </a:r>
          <a:r>
            <a:rPr lang="en-GB" sz="1500" b="1" kern="1200"/>
            <a:t>ratio:</a:t>
          </a:r>
          <a:br>
            <a:rPr lang="en-GB" sz="1500" kern="1200" dirty="0"/>
          </a:br>
          <a:r>
            <a:rPr lang="en-GB" sz="1500" kern="1200"/>
            <a:t>The smaller of two metrics: </a:t>
          </a:r>
          <a:r>
            <a:rPr lang="en-GB" sz="1500" kern="1200" err="1"/>
            <a:t>true_positive_rate_ratio</a:t>
          </a:r>
          <a:r>
            <a:rPr lang="en-GB" sz="1500" kern="1200"/>
            <a:t> and </a:t>
          </a:r>
          <a:r>
            <a:rPr lang="en-GB" sz="1500" kern="1200" err="1"/>
            <a:t>false_</a:t>
          </a:r>
          <a:r>
            <a:rPr lang="en-GB" sz="1500" kern="1200" err="1">
              <a:latin typeface="Calibri Light" panose="020F0302020204030204"/>
            </a:rPr>
            <a:t>positive</a:t>
          </a:r>
          <a:r>
            <a:rPr lang="en-GB" sz="1500" kern="1200" err="1"/>
            <a:t>_rate_ratio</a:t>
          </a:r>
          <a:r>
            <a:rPr lang="en-GB" sz="1500" kern="1200"/>
            <a:t>.</a:t>
          </a:r>
        </a:p>
      </dsp:txBody>
      <dsp:txXfrm>
        <a:off x="1057183" y="3434221"/>
        <a:ext cx="9458416" cy="91531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A61FA3-1DDE-4FA2-9CD1-9907CA64F0DA}">
      <dsp:nvSpPr>
        <dsp:cNvPr id="0" name=""/>
        <dsp:cNvSpPr/>
      </dsp:nvSpPr>
      <dsp:spPr>
        <a:xfrm>
          <a:off x="0" y="1805"/>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C4AF3B4-7231-416C-A88C-7797303EAF48}">
      <dsp:nvSpPr>
        <dsp:cNvPr id="0" name=""/>
        <dsp:cNvSpPr/>
      </dsp:nvSpPr>
      <dsp:spPr>
        <a:xfrm>
          <a:off x="276881" y="207750"/>
          <a:ext cx="503420" cy="5034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BC2628F-2D47-4D17-A454-910ECC0DD09B}">
      <dsp:nvSpPr>
        <dsp:cNvPr id="0" name=""/>
        <dsp:cNvSpPr/>
      </dsp:nvSpPr>
      <dsp:spPr>
        <a:xfrm>
          <a:off x="1057183" y="1805"/>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90000"/>
            </a:lnSpc>
            <a:spcBef>
              <a:spcPct val="0"/>
            </a:spcBef>
            <a:spcAft>
              <a:spcPct val="35000"/>
            </a:spcAft>
            <a:buNone/>
          </a:pPr>
          <a:r>
            <a:rPr lang="en-GB" sz="2200" kern="1200"/>
            <a:t>Being unaware is not enough</a:t>
          </a:r>
          <a:endParaRPr lang="en-US" sz="2200" kern="1200"/>
        </a:p>
      </dsp:txBody>
      <dsp:txXfrm>
        <a:off x="1057183" y="1805"/>
        <a:ext cx="9458416" cy="915310"/>
      </dsp:txXfrm>
    </dsp:sp>
    <dsp:sp modelId="{DBE8635D-4606-4123-AC1F-7C01E173279F}">
      <dsp:nvSpPr>
        <dsp:cNvPr id="0" name=""/>
        <dsp:cNvSpPr/>
      </dsp:nvSpPr>
      <dsp:spPr>
        <a:xfrm>
          <a:off x="0" y="1145944"/>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5F5B8B5-74C6-40CA-84A6-17937E7DCA78}">
      <dsp:nvSpPr>
        <dsp:cNvPr id="0" name=""/>
        <dsp:cNvSpPr/>
      </dsp:nvSpPr>
      <dsp:spPr>
        <a:xfrm>
          <a:off x="276881" y="1351889"/>
          <a:ext cx="503420" cy="5034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5AB3AC1-FCA3-424C-87D9-F249B950F32E}">
      <dsp:nvSpPr>
        <dsp:cNvPr id="0" name=""/>
        <dsp:cNvSpPr/>
      </dsp:nvSpPr>
      <dsp:spPr>
        <a:xfrm>
          <a:off x="1057183" y="1145944"/>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90000"/>
            </a:lnSpc>
            <a:spcBef>
              <a:spcPct val="0"/>
            </a:spcBef>
            <a:spcAft>
              <a:spcPct val="35000"/>
            </a:spcAft>
            <a:buNone/>
          </a:pPr>
          <a:r>
            <a:rPr lang="en-GB" sz="2200" kern="1200"/>
            <a:t>Data Scientist should show the disparate impact on groups</a:t>
          </a:r>
          <a:endParaRPr lang="en-US" sz="2200" kern="1200"/>
        </a:p>
      </dsp:txBody>
      <dsp:txXfrm>
        <a:off x="1057183" y="1145944"/>
        <a:ext cx="9458416" cy="915310"/>
      </dsp:txXfrm>
    </dsp:sp>
    <dsp:sp modelId="{70CC2FC4-0315-4957-839D-08B71A875D68}">
      <dsp:nvSpPr>
        <dsp:cNvPr id="0" name=""/>
        <dsp:cNvSpPr/>
      </dsp:nvSpPr>
      <dsp:spPr>
        <a:xfrm>
          <a:off x="0" y="2290082"/>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69F9D91-0EE3-42DE-97FD-0B6C1A6527D0}">
      <dsp:nvSpPr>
        <dsp:cNvPr id="0" name=""/>
        <dsp:cNvSpPr/>
      </dsp:nvSpPr>
      <dsp:spPr>
        <a:xfrm>
          <a:off x="276881" y="2496027"/>
          <a:ext cx="503420" cy="5034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63FFE7B-5AD7-4443-BF8B-0F78D5F0BB84}">
      <dsp:nvSpPr>
        <dsp:cNvPr id="0" name=""/>
        <dsp:cNvSpPr/>
      </dsp:nvSpPr>
      <dsp:spPr>
        <a:xfrm>
          <a:off x="1057183" y="2290082"/>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90000"/>
            </a:lnSpc>
            <a:spcBef>
              <a:spcPct val="0"/>
            </a:spcBef>
            <a:spcAft>
              <a:spcPct val="35000"/>
            </a:spcAft>
            <a:buNone/>
          </a:pPr>
          <a:r>
            <a:rPr lang="en-GB" sz="2200" kern="1200"/>
            <a:t>Mitigate the undesired effects</a:t>
          </a:r>
          <a:endParaRPr lang="en-US" sz="2200" kern="1200"/>
        </a:p>
      </dsp:txBody>
      <dsp:txXfrm>
        <a:off x="1057183" y="2290082"/>
        <a:ext cx="9458416" cy="915310"/>
      </dsp:txXfrm>
    </dsp:sp>
    <dsp:sp modelId="{22BF8890-9C4C-47CF-BB1B-D8D6E330D736}">
      <dsp:nvSpPr>
        <dsp:cNvPr id="0" name=""/>
        <dsp:cNvSpPr/>
      </dsp:nvSpPr>
      <dsp:spPr>
        <a:xfrm>
          <a:off x="0" y="3434221"/>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AA34438-AD42-4712-A14D-0D6E2310FC59}">
      <dsp:nvSpPr>
        <dsp:cNvPr id="0" name=""/>
        <dsp:cNvSpPr/>
      </dsp:nvSpPr>
      <dsp:spPr>
        <a:xfrm>
          <a:off x="276881" y="3640166"/>
          <a:ext cx="503420" cy="50342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C4A6A09-3421-4676-A5DA-17151F35AB8D}">
      <dsp:nvSpPr>
        <dsp:cNvPr id="0" name=""/>
        <dsp:cNvSpPr/>
      </dsp:nvSpPr>
      <dsp:spPr>
        <a:xfrm>
          <a:off x="1057183" y="3434221"/>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90000"/>
            </a:lnSpc>
            <a:spcBef>
              <a:spcPct val="0"/>
            </a:spcBef>
            <a:spcAft>
              <a:spcPct val="35000"/>
            </a:spcAft>
            <a:buNone/>
          </a:pPr>
          <a:r>
            <a:rPr lang="en-GB" sz="2200" kern="1200"/>
            <a:t>Realise that it comes with a decrease in accuracy (No free lunch)</a:t>
          </a:r>
          <a:endParaRPr lang="en-US" sz="2200" kern="1200"/>
        </a:p>
      </dsp:txBody>
      <dsp:txXfrm>
        <a:off x="1057183" y="3434221"/>
        <a:ext cx="9458416" cy="91531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jpe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4.jpeg>
</file>

<file path=ppt/media/image5.png>
</file>

<file path=ppt/media/image6.png>
</file>

<file path=ppt/media/image7.sv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0F6F4A-2944-9047-8ED1-3352E088F0D0}" type="datetimeFigureOut">
              <a:rPr lang="nl-NL" smtClean="0"/>
              <a:t>30-6-2020</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6F9E5B-CFA2-954C-A78D-3ECA1C75930D}" type="slidenum">
              <a:rPr lang="nl-NL" smtClean="0"/>
              <a:t>‹#›</a:t>
            </a:fld>
            <a:endParaRPr lang="nl-NL"/>
          </a:p>
        </p:txBody>
      </p:sp>
    </p:spTree>
    <p:extLst>
      <p:ext uri="{BB962C8B-B14F-4D97-AF65-F5344CB8AC3E}">
        <p14:creationId xmlns:p14="http://schemas.microsoft.com/office/powerpoint/2010/main" val="84341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fairlearn.github.io/user_guide/fairness_in_machine_learning.html#id9"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businessinsider.nl/apple-card-sexism-steve-wozniak-2019-11?international=true&amp;r=US" TargetMode="External"/><Relationship Id="rId2" Type="http://schemas.openxmlformats.org/officeDocument/2006/relationships/slide" Target="../slides/slide15.xml"/><Relationship Id="rId1" Type="http://schemas.openxmlformats.org/officeDocument/2006/relationships/notesMaster" Target="../notesMasters/notesMaster1.xml"/><Relationship Id="rId5" Type="http://schemas.openxmlformats.org/officeDocument/2006/relationships/hyperlink" Target="https://www.buzzfeednews.com/article/estherwang/chinese-americans-harvard-affirmative-action-asian-americans" TargetMode="External"/><Relationship Id="rId4" Type="http://schemas.openxmlformats.org/officeDocument/2006/relationships/hyperlink" Target="https://press.princeton.edu/titles/9072.html"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press.princeton.edu/titles/9072.html"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s://www.buzzfeednews.com/article/estherwang/chinese-americans-harvard-affirmative-action-asian-americans"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evelopers.google.com/machine-learning/glossary/fairness#demographic_parity"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arxiv.org/pdf/1803.02453.pdf"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fairlearn.github.io/user_guide/fairness_in_machine_learning.html#id9"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1https:/cloud.google.com/blog/products/ai-machine-learning/building-ml-models-for-everyone-understanding-fairness-in-machine-learning"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fairlearn.github.io/user_guide/fairness_in_machine_learning.html#fairness-of-ai-systems"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reuters.com/article/us-amazon-com-jobs-automation-insight/"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bloomberg.com/news/articles/2020-03-30/colleges-drop-sat-and-act-easing-burden-of-testing-for-admission"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www.ad.nl/politiek/vvd-criminaliteit-in-probleemwijken-dubbel-zo-hard-bestraffen~a8839594/?referrer=https://www.google.com/"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ad.nl/politiek/vvd-criminaliteit-in-probleemwijken-dubbel-zo-hard-bestraffen~a8839594/?referrer=https://www.google.com/"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nltimes.nl/2018/09/19/ruling-party-wants-double-punishments-crime-problem-areas"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evelopers.google.com/machine-learning/glossary/fairnes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weforum.org/agenda/2017/07/wimbledon-women-equal-prize-money/"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britannica.com/event/Ricci-v-DeStefano"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evelopers.google.com/machine-learning/glossary/fairness#demographic_parity"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s://arxiv.org/pdf/1803.02453.pdf"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C96F9E5B-CFA2-954C-A78D-3ECA1C75930D}" type="slidenum">
              <a:rPr lang="nl-NL" smtClean="0"/>
              <a:t>2</a:t>
            </a:fld>
            <a:endParaRPr lang="nl-NL"/>
          </a:p>
        </p:txBody>
      </p:sp>
    </p:spTree>
    <p:extLst>
      <p:ext uri="{BB962C8B-B14F-4D97-AF65-F5344CB8AC3E}">
        <p14:creationId xmlns:p14="http://schemas.microsoft.com/office/powerpoint/2010/main" val="8337037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Based on the selection rate, we can determine demographic parity.</a:t>
            </a:r>
            <a:endParaRPr lang="en-US" dirty="0"/>
          </a:p>
          <a:p>
            <a:r>
              <a:rPr lang="en-US">
                <a:cs typeface="Calibri" panose="020F0502020204030204"/>
              </a:rPr>
              <a:t>Selection rate Is percentage that we select. So the rate of the positives.</a:t>
            </a:r>
            <a:endParaRPr lang="en-US" dirty="0">
              <a:cs typeface="Calibri" panose="020F0502020204030204"/>
            </a:endParaRPr>
          </a:p>
          <a:p>
            <a:endParaRPr lang="en-US" dirty="0">
              <a:cs typeface="Calibri" panose="020F0502020204030204"/>
            </a:endParaRPr>
          </a:p>
          <a:p>
            <a:r>
              <a:rPr lang="en-US">
                <a:cs typeface="Calibri" panose="020F0502020204030204"/>
              </a:rPr>
              <a:t>Maximum absolute difference between the different selection rates gives the demographic parity difference. Ideally the difference is a bit above, but very close to 0.</a:t>
            </a:r>
            <a:endParaRPr lang="en-US" dirty="0">
              <a:cs typeface="Calibri" panose="020F0502020204030204"/>
            </a:endParaRPr>
          </a:p>
          <a:p>
            <a:endParaRPr lang="en-US" dirty="0"/>
          </a:p>
          <a:p>
            <a:r>
              <a:rPr lang="en-US">
                <a:cs typeface="Calibri"/>
              </a:rPr>
              <a:t>The parity ratio is basd on the same two groups as the parity difference, only in a ratio setting where the ideal value is close to 1.</a:t>
            </a:r>
            <a:endParaRPr lang="en-US" dirty="0"/>
          </a:p>
          <a:p>
            <a:r>
              <a:rPr lang="en-US">
                <a:cs typeface="Calibri"/>
              </a:rPr>
              <a:t>The least benefical group is in the nominator, and the preferred group in the denominator.</a:t>
            </a:r>
            <a:endParaRPr lang="en-US" dirty="0"/>
          </a:p>
          <a:p>
            <a:endParaRPr lang="en-US" dirty="0"/>
          </a:p>
          <a:p>
            <a:r>
              <a:rPr lang="en-US">
                <a:cs typeface="Calibri" panose="020F0502020204030204"/>
              </a:rPr>
              <a:t>Criticism on the demographic parity is amongst others that it </a:t>
            </a:r>
          </a:p>
          <a:p>
            <a:r>
              <a:rPr lang="en-US">
                <a:cs typeface="Calibri" panose="020F0502020204030204"/>
              </a:rPr>
              <a:t>- is a strong restriction and your first objective can be hurt a lot </a:t>
            </a:r>
            <a:endParaRPr lang="en-US" dirty="0">
              <a:cs typeface="Calibri" panose="020F0502020204030204"/>
            </a:endParaRPr>
          </a:p>
          <a:p>
            <a:r>
              <a:rPr lang="en-US">
                <a:cs typeface="Calibri" panose="020F0502020204030204"/>
              </a:rPr>
              <a:t>- it may be seen as unfair that it is more difficult for people from some groups to qualify than for people in other groups </a:t>
            </a:r>
            <a:endParaRPr lang="en-US" dirty="0">
              <a:cs typeface="Calibri" panose="020F0502020204030204"/>
            </a:endParaRPr>
          </a:p>
          <a:p>
            <a:r>
              <a:rPr lang="en-US">
                <a:cs typeface="Calibri" panose="020F0502020204030204"/>
              </a:rPr>
              <a:t>(Dutch speed skaters that are better that cannot qualify for the olympics, while they may have more chance to win than others)</a:t>
            </a:r>
          </a:p>
          <a:p>
            <a:endParaRPr lang="en-US" dirty="0"/>
          </a:p>
          <a:p>
            <a:r>
              <a:rPr lang="en-US" dirty="0">
                <a:hlinkClick r:id="rId3"/>
              </a:rPr>
              <a:t>https://fairlearn.github.io/user_guide/fairness_in_machine_learning.html#id9</a:t>
            </a:r>
            <a:endParaRPr lang="en-US">
              <a:cs typeface="Calibri"/>
            </a:endParaRPr>
          </a:p>
        </p:txBody>
      </p:sp>
      <p:sp>
        <p:nvSpPr>
          <p:cNvPr id="4" name="Slide Number Placeholder 3"/>
          <p:cNvSpPr>
            <a:spLocks noGrp="1"/>
          </p:cNvSpPr>
          <p:nvPr>
            <p:ph type="sldNum" sz="quarter" idx="5"/>
          </p:nvPr>
        </p:nvSpPr>
        <p:spPr/>
        <p:txBody>
          <a:bodyPr/>
          <a:lstStyle/>
          <a:p>
            <a:fld id="{C96F9E5B-CFA2-954C-A78D-3ECA1C75930D}" type="slidenum">
              <a:rPr lang="nl-NL" smtClean="0"/>
              <a:t>14</a:t>
            </a:fld>
            <a:endParaRPr lang="nl-NL"/>
          </a:p>
        </p:txBody>
      </p:sp>
    </p:spTree>
    <p:extLst>
      <p:ext uri="{BB962C8B-B14F-4D97-AF65-F5344CB8AC3E}">
        <p14:creationId xmlns:p14="http://schemas.microsoft.com/office/powerpoint/2010/main" val="17031937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Wozniak indicated he lives with his spouse and they share all their properties. So she should have all the same attributes as he has except for her gender.</a:t>
            </a:r>
          </a:p>
          <a:p>
            <a:r>
              <a:rPr lang="en-US" dirty="0">
                <a:hlinkClick r:id="rId3"/>
              </a:rPr>
              <a:t>https://www.businessinsider.nl/apple-card-sexism-steve-wozniak-2019-11?international=true&amp;r=US</a:t>
            </a:r>
            <a:endParaRPr lang="en-US">
              <a:cs typeface="Calibri" panose="020F0502020204030204"/>
            </a:endParaRPr>
          </a:p>
          <a:p>
            <a:endParaRPr lang="en-US" dirty="0">
              <a:cs typeface="Calibri"/>
            </a:endParaRPr>
          </a:p>
          <a:p>
            <a:endParaRPr lang="en-US" dirty="0">
              <a:cs typeface="Calibri"/>
            </a:endParaRPr>
          </a:p>
          <a:p>
            <a:r>
              <a:rPr lang="en-US"/>
              <a:t>He was the salutatorian of his class at James Logan High School, with an outstanding GPA, a perfect score on the ACT, and an SAT score of 2230. But he wasn’t just some stereotypical Chinese test-taking robot. He played the piano and founded his high school’s math club. He was a member of his school’s debate team and sang at Barack Obama’s first inauguration ceremony as part of the San Francisco Boys Chorus.</a:t>
            </a:r>
          </a:p>
          <a:p>
            <a:endParaRPr lang="en-US" dirty="0"/>
          </a:p>
          <a:p>
            <a:r>
              <a:rPr lang="en-US"/>
              <a:t>Harvard’s current first-year undergraduate class is about 20% Asian American; if it were to strictly reflect the Asian American population in the US as a whole, that percentage would plummet to less than 6%.</a:t>
            </a:r>
          </a:p>
          <a:p>
            <a:endParaRPr lang="en-US" dirty="0">
              <a:cs typeface="Calibri"/>
            </a:endParaRPr>
          </a:p>
          <a:p>
            <a:r>
              <a:rPr lang="en-US"/>
              <a:t>He often points to a much-cited 2009 </a:t>
            </a:r>
            <a:r>
              <a:rPr lang="en-US" u="sng" dirty="0">
                <a:hlinkClick r:id="rId4"/>
              </a:rPr>
              <a:t>study</a:t>
            </a:r>
            <a:r>
              <a:rPr lang="en-US"/>
              <a:t> by two Princeton sociologists that purports to show that Asian American students must score 140 points higher on the SAT than white students, and 270 points and 450 points higher than Latino and black students, respectively, to have the same chance of gaining entrance to selective universities. </a:t>
            </a:r>
          </a:p>
          <a:p>
            <a:r>
              <a:rPr lang="en-US" dirty="0">
                <a:hlinkClick r:id="rId5"/>
              </a:rPr>
              <a:t>https://www.buzzfeednews.com/article/estherwang/chinese-americans-harvard-affirmative-action-asian-americans</a:t>
            </a:r>
            <a:endParaRPr lang="en-US"/>
          </a:p>
          <a:p>
            <a:endParaRPr lang="en-US" dirty="0">
              <a:cs typeface="Calibri"/>
            </a:endParaRPr>
          </a:p>
        </p:txBody>
      </p:sp>
      <p:sp>
        <p:nvSpPr>
          <p:cNvPr id="4" name="Slide Number Placeholder 3"/>
          <p:cNvSpPr>
            <a:spLocks noGrp="1"/>
          </p:cNvSpPr>
          <p:nvPr>
            <p:ph type="sldNum" sz="quarter" idx="5"/>
          </p:nvPr>
        </p:nvSpPr>
        <p:spPr/>
        <p:txBody>
          <a:bodyPr/>
          <a:lstStyle/>
          <a:p>
            <a:fld id="{C96F9E5B-CFA2-954C-A78D-3ECA1C75930D}" type="slidenum">
              <a:rPr lang="nl-NL" smtClean="0"/>
              <a:t>15</a:t>
            </a:fld>
            <a:endParaRPr lang="nl-NL"/>
          </a:p>
        </p:txBody>
      </p:sp>
    </p:spTree>
    <p:extLst>
      <p:ext uri="{BB962C8B-B14F-4D97-AF65-F5344CB8AC3E}">
        <p14:creationId xmlns:p14="http://schemas.microsoft.com/office/powerpoint/2010/main" val="37130567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 was the salutatorian of his class at James Logan High School, with an outstanding GPA, a perfect score on the ACT, and an SAT score of 2230. But he wasn’t just some stereotypical Chinese test-taking robot. He played the piano and founded his high school’s math club. He was a member of his school’s debate team and sang at Barack Obama’s first inauguration ceremony as part of the San Francisco Boys Chorus.</a:t>
            </a:r>
            <a:endParaRPr lang="en-US" dirty="0">
              <a:cs typeface="Calibri"/>
            </a:endParaRPr>
          </a:p>
          <a:p>
            <a:endParaRPr lang="en-US" dirty="0"/>
          </a:p>
          <a:p>
            <a:r>
              <a:rPr lang="en-US"/>
              <a:t>Harvard’s current first-year undergraduate class is about 20% Asian American; if it were to strictly reflect the Asian American population in the US as a whole, that percentage would plummet to less than 6%.</a:t>
            </a:r>
          </a:p>
          <a:p>
            <a:endParaRPr lang="en-US" dirty="0">
              <a:cs typeface="Calibri"/>
            </a:endParaRPr>
          </a:p>
          <a:p>
            <a:r>
              <a:rPr lang="en-US"/>
              <a:t>He often points to a much-cited 2009 </a:t>
            </a:r>
            <a:r>
              <a:rPr lang="en-US" u="sng" dirty="0">
                <a:hlinkClick r:id="rId3"/>
              </a:rPr>
              <a:t>study</a:t>
            </a:r>
            <a:r>
              <a:rPr lang="en-US"/>
              <a:t> by two Princeton sociologists that purports to show that Asian American students must score 140 points higher on the SAT than white students, and 270 points and 450 points higher than Latino and black students, respectively, to have the same chance of gaining entrance to selective universities. </a:t>
            </a:r>
          </a:p>
          <a:p>
            <a:r>
              <a:rPr lang="en-US" dirty="0">
                <a:hlinkClick r:id="rId4"/>
              </a:rPr>
              <a:t>https://www.buzzfeednews.com/article/estherwang/chinese-americans-harvard-affirmative-action-asian-americans</a:t>
            </a:r>
            <a:endParaRPr lang="en-US"/>
          </a:p>
          <a:p>
            <a:endParaRPr lang="en-US" dirty="0">
              <a:cs typeface="Calibri"/>
            </a:endParaRPr>
          </a:p>
        </p:txBody>
      </p:sp>
      <p:sp>
        <p:nvSpPr>
          <p:cNvPr id="4" name="Slide Number Placeholder 3"/>
          <p:cNvSpPr>
            <a:spLocks noGrp="1"/>
          </p:cNvSpPr>
          <p:nvPr>
            <p:ph type="sldNum" sz="quarter" idx="5"/>
          </p:nvPr>
        </p:nvSpPr>
        <p:spPr/>
        <p:txBody>
          <a:bodyPr/>
          <a:lstStyle/>
          <a:p>
            <a:fld id="{C96F9E5B-CFA2-954C-A78D-3ECA1C75930D}" type="slidenum">
              <a:rPr lang="nl-NL" smtClean="0"/>
              <a:t>16</a:t>
            </a:fld>
            <a:endParaRPr lang="nl-NL"/>
          </a:p>
        </p:txBody>
      </p:sp>
    </p:spTree>
    <p:extLst>
      <p:ext uri="{BB962C8B-B14F-4D97-AF65-F5344CB8AC3E}">
        <p14:creationId xmlns:p14="http://schemas.microsoft.com/office/powerpoint/2010/main" val="5223457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Again two equalized odds definitions. First one is from Googles fairness' glossary and the other is the one that Fairlean is using.</a:t>
            </a:r>
          </a:p>
          <a:p>
            <a:r>
              <a:rPr lang="en-US">
                <a:cs typeface="Calibri"/>
              </a:rPr>
              <a:t>In case of classification y can take the values 0 or 1.</a:t>
            </a:r>
            <a:endParaRPr lang="en-US" dirty="0">
              <a:cs typeface="Calibri"/>
            </a:endParaRPr>
          </a:p>
          <a:p>
            <a:endParaRPr lang="en-US" dirty="0">
              <a:cs typeface="Calibri"/>
            </a:endParaRPr>
          </a:p>
          <a:p>
            <a:endParaRPr lang="en-US" dirty="0">
              <a:cs typeface="Calibri"/>
            </a:endParaRPr>
          </a:p>
          <a:p>
            <a:r>
              <a:rPr lang="en-US">
                <a:cs typeface="Calibri"/>
              </a:rPr>
              <a:t>[1]  </a:t>
            </a:r>
            <a:r>
              <a:rPr lang="en-US" dirty="0">
                <a:hlinkClick r:id="rId3"/>
              </a:rPr>
              <a:t>https://developers.google.com/machine-learning/glossary/fairness#demographic_parity</a:t>
            </a:r>
            <a:endParaRPr lang="en-US" dirty="0">
              <a:cs typeface="Calibri"/>
            </a:endParaRPr>
          </a:p>
          <a:p>
            <a:r>
              <a:rPr lang="en-US"/>
              <a:t>[3] Agarwal, </a:t>
            </a:r>
            <a:r>
              <a:rPr lang="en-US" err="1"/>
              <a:t>Beygelzimer</a:t>
            </a:r>
            <a:r>
              <a:rPr lang="en-US"/>
              <a:t>, Dudik, Langford, Wallach </a:t>
            </a:r>
            <a:r>
              <a:rPr lang="en-US" dirty="0">
                <a:hlinkClick r:id="rId4"/>
              </a:rPr>
              <a:t>“A Reductions Approach to Fair Classification”</a:t>
            </a:r>
            <a:r>
              <a:rPr lang="en-US"/>
              <a:t>, ICML, 2018.</a:t>
            </a:r>
          </a:p>
          <a:p>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C96F9E5B-CFA2-954C-A78D-3ECA1C75930D}" type="slidenum">
              <a:rPr lang="nl-NL" smtClean="0"/>
              <a:t>17</a:t>
            </a:fld>
            <a:endParaRPr lang="nl-NL"/>
          </a:p>
        </p:txBody>
      </p:sp>
    </p:spTree>
    <p:extLst>
      <p:ext uri="{BB962C8B-B14F-4D97-AF65-F5344CB8AC3E}">
        <p14:creationId xmlns:p14="http://schemas.microsoft.com/office/powerpoint/2010/main" val="2661390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Equalized odds is based on the true positives and the false positives.</a:t>
            </a:r>
            <a:endParaRPr lang="en-US" dirty="0">
              <a:cs typeface="Calibri"/>
            </a:endParaRPr>
          </a:p>
          <a:p>
            <a:r>
              <a:rPr lang="en-US">
                <a:cs typeface="Calibri"/>
              </a:rPr>
              <a:t>Thus true positives are the ones that are true and you classify them positive.</a:t>
            </a:r>
            <a:endParaRPr lang="en-US" dirty="0">
              <a:cs typeface="Calibri"/>
            </a:endParaRPr>
          </a:p>
          <a:p>
            <a:r>
              <a:rPr lang="en-US">
                <a:cs typeface="Calibri"/>
              </a:rPr>
              <a:t>False positives are the ones that you uncorrectly classify positive.</a:t>
            </a:r>
            <a:endParaRPr lang="en-US" dirty="0">
              <a:cs typeface="Calibri"/>
            </a:endParaRPr>
          </a:p>
          <a:p>
            <a:endParaRPr lang="en-US" dirty="0">
              <a:cs typeface="Calibri"/>
            </a:endParaRPr>
          </a:p>
          <a:p>
            <a:r>
              <a:rPr lang="en-US">
                <a:cs typeface="Calibri"/>
              </a:rPr>
              <a:t>For both measures you can create a ratio or a difference between the groups. </a:t>
            </a:r>
            <a:endParaRPr lang="en-US" dirty="0">
              <a:cs typeface="Calibri"/>
            </a:endParaRPr>
          </a:p>
          <a:p>
            <a:r>
              <a:rPr lang="en-US">
                <a:cs typeface="Calibri"/>
              </a:rPr>
              <a:t>The highest difference --&gt; equalized odds difference</a:t>
            </a:r>
            <a:endParaRPr lang="en-US" dirty="0">
              <a:cs typeface="Calibri"/>
            </a:endParaRPr>
          </a:p>
          <a:p>
            <a:r>
              <a:rPr lang="en-US">
                <a:cs typeface="Calibri"/>
              </a:rPr>
              <a:t>The lowest ratio --&gt; equalized odds ratio</a:t>
            </a:r>
            <a:endParaRPr lang="en-US" dirty="0">
              <a:cs typeface="Calibri"/>
            </a:endParaRPr>
          </a:p>
          <a:p>
            <a:endParaRPr lang="en-US" dirty="0">
              <a:cs typeface="Calibri"/>
            </a:endParaRPr>
          </a:p>
          <a:p>
            <a:r>
              <a:rPr lang="en-US">
                <a:cs typeface="Calibri"/>
              </a:rPr>
              <a:t>Still need to make pull request to change documentation for equalized odds ratio:</a:t>
            </a:r>
          </a:p>
          <a:p>
            <a:r>
              <a:rPr lang="en-US" dirty="0">
                <a:cs typeface="Calibri"/>
              </a:rPr>
              <a:t>Implementation is correct, but documentation mistakenly denotes that it is the smaller of true positive rate and false positive rate ratio</a:t>
            </a:r>
            <a:endParaRPr lang="en-US" dirty="0"/>
          </a:p>
          <a:p>
            <a:r>
              <a:rPr lang="en-US" dirty="0">
                <a:hlinkClick r:id="rId3"/>
              </a:rPr>
              <a:t>https://fairlearn.github.io/user_guide/fairness_in_machine_learning.html#id9</a:t>
            </a:r>
            <a:endParaRPr lang="en-US" dirty="0"/>
          </a:p>
          <a:p>
            <a:endParaRPr lang="en-US">
              <a:cs typeface="Calibri"/>
            </a:endParaRPr>
          </a:p>
          <a:p>
            <a:r>
              <a:rPr lang="en-US">
                <a:cs typeface="Calibri"/>
              </a:rPr>
              <a:t>Has less impact on overall precision</a:t>
            </a:r>
            <a:endParaRPr lang="en-US" dirty="0">
              <a:cs typeface="Calibri"/>
            </a:endParaRPr>
          </a:p>
          <a:p>
            <a:r>
              <a:rPr lang="en-US">
                <a:cs typeface="Calibri"/>
              </a:rPr>
              <a:t>Could be seen as less unfair depending on preference</a:t>
            </a:r>
            <a:endParaRPr lang="en-US" dirty="0">
              <a:cs typeface="Calibri"/>
            </a:endParaRPr>
          </a:p>
          <a:p>
            <a:endParaRPr lang="en-US" dirty="0">
              <a:cs typeface="Calibri"/>
            </a:endParaRPr>
          </a:p>
          <a:p>
            <a:r>
              <a:rPr lang="en-US">
                <a:cs typeface="Calibri"/>
              </a:rPr>
              <a:t>Equalized probability is if you look only at the true positives</a:t>
            </a:r>
            <a:endParaRPr lang="en-US" dirty="0">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C96F9E5B-CFA2-954C-A78D-3ECA1C75930D}" type="slidenum">
              <a:rPr lang="nl-NL" smtClean="0"/>
              <a:t>18</a:t>
            </a:fld>
            <a:endParaRPr lang="nl-NL"/>
          </a:p>
        </p:txBody>
      </p:sp>
    </p:spTree>
    <p:extLst>
      <p:ext uri="{BB962C8B-B14F-4D97-AF65-F5344CB8AC3E}">
        <p14:creationId xmlns:p14="http://schemas.microsoft.com/office/powerpoint/2010/main" val="1334605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[1] https://cloud.google.com/blog/products/ai-machine-learning/building-ml-models-for-everyone-understanding-fairness-in-machine-learning</a:t>
            </a:r>
          </a:p>
          <a:p>
            <a:endParaRPr lang="en-US" dirty="0">
              <a:cs typeface="Calibri"/>
            </a:endParaRPr>
          </a:p>
          <a:p>
            <a:r>
              <a:rPr lang="en-US">
                <a:cs typeface="Calibri"/>
              </a:rPr>
              <a:t>[2] </a:t>
            </a:r>
            <a:r>
              <a:rPr lang="en-US">
                <a:hlinkClick r:id="rId4"/>
              </a:rPr>
              <a:t>https://fairlearn.github.io/user_guide/fairness_in_machine_learning.html#fairness-of-ai-systems</a:t>
            </a:r>
            <a:endParaRPr lang="en-US">
              <a:cs typeface="Calibri"/>
            </a:endParaRPr>
          </a:p>
          <a:p>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C96F9E5B-CFA2-954C-A78D-3ECA1C75930D}" type="slidenum">
              <a:rPr lang="nl-NL" smtClean="0"/>
              <a:t>4</a:t>
            </a:fld>
            <a:endParaRPr lang="nl-NL"/>
          </a:p>
        </p:txBody>
      </p:sp>
    </p:spTree>
    <p:extLst>
      <p:ext uri="{BB962C8B-B14F-4D97-AF65-F5344CB8AC3E}">
        <p14:creationId xmlns:p14="http://schemas.microsoft.com/office/powerpoint/2010/main" val="3959045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Allocation harm:</a:t>
            </a:r>
          </a:p>
          <a:p>
            <a:r>
              <a:rPr lang="en-US">
                <a:cs typeface="Calibri"/>
              </a:rPr>
              <a:t>Amazons hiring algorithm that did not want to hire women</a:t>
            </a:r>
            <a:endParaRPr lang="en-US" dirty="0">
              <a:cs typeface="Calibri"/>
            </a:endParaRPr>
          </a:p>
          <a:p>
            <a:r>
              <a:rPr lang="en-US" dirty="0">
                <a:hlinkClick r:id="rId3"/>
              </a:rPr>
              <a:t>https://www.reuters.com/article/us-amazon-com-jobs-automation-insight/</a:t>
            </a:r>
            <a:endParaRPr lang="en-US"/>
          </a:p>
          <a:p>
            <a:r>
              <a:rPr lang="en-US">
                <a:cs typeface="Calibri"/>
              </a:rPr>
              <a:t>VCs that prefer to fund white males</a:t>
            </a:r>
            <a:endParaRPr lang="en-US" dirty="0">
              <a:cs typeface="Calibri"/>
            </a:endParaRPr>
          </a:p>
          <a:p>
            <a:endParaRPr lang="en-US" dirty="0">
              <a:cs typeface="Calibri"/>
            </a:endParaRPr>
          </a:p>
          <a:p>
            <a:r>
              <a:rPr lang="en-US">
                <a:cs typeface="Calibri"/>
              </a:rPr>
              <a:t>Quality of service harm:</a:t>
            </a:r>
            <a:endParaRPr lang="en-US" dirty="0">
              <a:cs typeface="Calibri"/>
            </a:endParaRPr>
          </a:p>
          <a:p>
            <a:r>
              <a:rPr lang="en-US">
                <a:cs typeface="Calibri"/>
              </a:rPr>
              <a:t>- Black women that cannot be recognized by facial recognition</a:t>
            </a:r>
            <a:endParaRPr lang="en-US" dirty="0">
              <a:cs typeface="Calibri"/>
            </a:endParaRPr>
          </a:p>
          <a:p>
            <a:endParaRPr lang="en-US" dirty="0">
              <a:cs typeface="Calibri"/>
            </a:endParaRPr>
          </a:p>
          <a:p>
            <a:endParaRPr lang="en-US" dirty="0">
              <a:cs typeface="Calibri"/>
            </a:endParaRPr>
          </a:p>
          <a:p>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C96F9E5B-CFA2-954C-A78D-3ECA1C75930D}" type="slidenum">
              <a:rPr lang="nl-NL" smtClean="0"/>
              <a:t>5</a:t>
            </a:fld>
            <a:endParaRPr lang="nl-NL"/>
          </a:p>
        </p:txBody>
      </p:sp>
    </p:spTree>
    <p:extLst>
      <p:ext uri="{BB962C8B-B14F-4D97-AF65-F5344CB8AC3E}">
        <p14:creationId xmlns:p14="http://schemas.microsoft.com/office/powerpoint/2010/main" val="42735546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Universiteiten</a:t>
            </a:r>
            <a:r>
              <a:rPr lang="en-US" dirty="0">
                <a:cs typeface="Calibri"/>
              </a:rPr>
              <a:t> "</a:t>
            </a:r>
            <a:r>
              <a:rPr lang="en-US" err="1">
                <a:cs typeface="Calibri"/>
              </a:rPr>
              <a:t>discrimineerden</a:t>
            </a:r>
            <a:r>
              <a:rPr lang="en-US" dirty="0">
                <a:cs typeface="Calibri"/>
              </a:rPr>
              <a:t>" op basis van </a:t>
            </a:r>
            <a:r>
              <a:rPr lang="en-US" err="1">
                <a:cs typeface="Calibri"/>
              </a:rPr>
              <a:t>inkomen</a:t>
            </a:r>
            <a:r>
              <a:rPr lang="en-US" dirty="0">
                <a:cs typeface="Calibri"/>
              </a:rPr>
              <a:t> via de SAT </a:t>
            </a:r>
            <a:r>
              <a:rPr lang="en-US" err="1">
                <a:cs typeface="Calibri"/>
              </a:rPr>
              <a:t>toelatingstoetsen</a:t>
            </a:r>
            <a:r>
              <a:rPr lang="en-US" dirty="0">
                <a:cs typeface="Calibri"/>
              </a:rPr>
              <a:t>.</a:t>
            </a:r>
            <a:endParaRPr lang="en-US">
              <a:cs typeface="Calibri"/>
            </a:endParaRPr>
          </a:p>
          <a:p>
            <a:r>
              <a:rPr lang="en-US">
                <a:cs typeface="Calibri"/>
              </a:rPr>
              <a:t>"</a:t>
            </a:r>
            <a:r>
              <a:rPr lang="en-US"/>
              <a:t>Standardized test scores favor wealthy students who have tutors and can retake tests, which means that eliminating the scores helps level the playing field."</a:t>
            </a:r>
            <a:endParaRPr lang="en-US" dirty="0">
              <a:cs typeface="Calibri"/>
            </a:endParaRPr>
          </a:p>
          <a:p>
            <a:r>
              <a:rPr lang="en-US" dirty="0">
                <a:hlinkClick r:id="rId3"/>
              </a:rPr>
              <a:t>https://www.bloomberg.com/news/articles/2020-03-30/colleges-drop-sat-and-act-easing-burden-of-testing-for-admission</a:t>
            </a:r>
            <a:endParaRPr lang="en-US"/>
          </a:p>
          <a:p>
            <a:endParaRPr lang="en-US" dirty="0">
              <a:cs typeface="Calibri"/>
            </a:endParaRPr>
          </a:p>
          <a:p>
            <a:r>
              <a:rPr lang="en-US">
                <a:cs typeface="Calibri"/>
              </a:rPr>
              <a:t>Dijkhoff</a:t>
            </a:r>
            <a:r>
              <a:rPr lang="en-US" dirty="0">
                <a:cs typeface="Calibri"/>
              </a:rPr>
              <a:t> </a:t>
            </a:r>
            <a:r>
              <a:rPr lang="en-US" err="1">
                <a:cs typeface="Calibri"/>
              </a:rPr>
              <a:t>stelde</a:t>
            </a:r>
            <a:r>
              <a:rPr lang="en-US" dirty="0">
                <a:cs typeface="Calibri"/>
              </a:rPr>
              <a:t> </a:t>
            </a:r>
            <a:r>
              <a:rPr lang="en-US" err="1">
                <a:cs typeface="Calibri"/>
              </a:rPr>
              <a:t>voor</a:t>
            </a:r>
            <a:r>
              <a:rPr lang="en-US" dirty="0">
                <a:cs typeface="Calibri"/>
              </a:rPr>
              <a:t> om </a:t>
            </a:r>
            <a:r>
              <a:rPr lang="en-US" err="1">
                <a:cs typeface="Calibri"/>
              </a:rPr>
              <a:t>criminaliteit</a:t>
            </a:r>
            <a:r>
              <a:rPr lang="en-US" dirty="0">
                <a:cs typeface="Calibri"/>
              </a:rPr>
              <a:t> in </a:t>
            </a:r>
            <a:r>
              <a:rPr lang="en-US" err="1">
                <a:cs typeface="Calibri"/>
              </a:rPr>
              <a:t>probleemwijken</a:t>
            </a:r>
            <a:r>
              <a:rPr lang="en-US" dirty="0">
                <a:cs typeface="Calibri"/>
              </a:rPr>
              <a:t> harder </a:t>
            </a:r>
            <a:r>
              <a:rPr lang="en-US" err="1">
                <a:cs typeface="Calibri"/>
              </a:rPr>
              <a:t>aan</a:t>
            </a:r>
            <a:r>
              <a:rPr lang="en-US" dirty="0">
                <a:cs typeface="Calibri"/>
              </a:rPr>
              <a:t> </a:t>
            </a:r>
            <a:r>
              <a:rPr lang="en-US" err="1">
                <a:cs typeface="Calibri"/>
              </a:rPr>
              <a:t>te</a:t>
            </a:r>
            <a:r>
              <a:rPr lang="en-US" dirty="0">
                <a:cs typeface="Calibri"/>
              </a:rPr>
              <a:t> </a:t>
            </a:r>
            <a:r>
              <a:rPr lang="en-US" err="1">
                <a:cs typeface="Calibri"/>
              </a:rPr>
              <a:t>pakken</a:t>
            </a:r>
            <a:r>
              <a:rPr lang="en-US" dirty="0">
                <a:cs typeface="Calibri"/>
              </a:rPr>
              <a:t>, </a:t>
            </a:r>
            <a:r>
              <a:rPr lang="en-US" err="1">
                <a:cs typeface="Calibri"/>
              </a:rPr>
              <a:t>terwijl</a:t>
            </a:r>
            <a:r>
              <a:rPr lang="en-US" dirty="0">
                <a:cs typeface="Calibri"/>
              </a:rPr>
              <a:t> zo indirect </a:t>
            </a:r>
            <a:r>
              <a:rPr lang="en-US" err="1">
                <a:cs typeface="Calibri"/>
              </a:rPr>
              <a:t>ook</a:t>
            </a:r>
            <a:r>
              <a:rPr lang="en-US" dirty="0">
                <a:cs typeface="Calibri"/>
              </a:rPr>
              <a:t> </a:t>
            </a:r>
            <a:r>
              <a:rPr lang="en-US" err="1">
                <a:cs typeface="Calibri"/>
              </a:rPr>
              <a:t>een</a:t>
            </a:r>
            <a:r>
              <a:rPr lang="en-US" dirty="0">
                <a:cs typeface="Calibri"/>
              </a:rPr>
              <a:t> </a:t>
            </a:r>
            <a:r>
              <a:rPr lang="en-US" err="1">
                <a:cs typeface="Calibri"/>
              </a:rPr>
              <a:t>migratengroep</a:t>
            </a:r>
            <a:r>
              <a:rPr lang="en-US" dirty="0">
                <a:cs typeface="Calibri"/>
              </a:rPr>
              <a:t> harder </a:t>
            </a:r>
            <a:r>
              <a:rPr lang="en-US" err="1">
                <a:cs typeface="Calibri"/>
              </a:rPr>
              <a:t>wordt</a:t>
            </a:r>
            <a:r>
              <a:rPr lang="en-US" dirty="0">
                <a:cs typeface="Calibri"/>
              </a:rPr>
              <a:t> </a:t>
            </a:r>
            <a:r>
              <a:rPr lang="en-US" err="1">
                <a:cs typeface="Calibri"/>
              </a:rPr>
              <a:t>aangepakt</a:t>
            </a:r>
            <a:r>
              <a:rPr lang="en-US" dirty="0">
                <a:cs typeface="Calibri"/>
              </a:rPr>
              <a:t>. </a:t>
            </a:r>
            <a:endParaRPr lang="en-US"/>
          </a:p>
          <a:p>
            <a:r>
              <a:rPr lang="en-US" i="1"/>
              <a:t>Hij wil dat het kabinet wijken selecteert waarin meer dan 50 procent van de inwoners van niet-westerse afkomst is, de werkloosheid is en criminaliteit hoog liggen en het opleidingsniveau laag is.</a:t>
            </a:r>
            <a:endParaRPr lang="en-US" i="1">
              <a:cs typeface="Calibri"/>
            </a:endParaRPr>
          </a:p>
          <a:p>
            <a:r>
              <a:rPr lang="en-US" dirty="0">
                <a:hlinkClick r:id="rId4"/>
              </a:rPr>
              <a:t>https://www.ad.nl/politiek/vvd-criminaliteit-in-probleemwijken-dubbel-zo-hard-bestraffen~a8839594/?referrer=https://www.google.com/</a:t>
            </a:r>
            <a:endParaRPr lang="en-US"/>
          </a:p>
        </p:txBody>
      </p:sp>
      <p:sp>
        <p:nvSpPr>
          <p:cNvPr id="4" name="Slide Number Placeholder 3"/>
          <p:cNvSpPr>
            <a:spLocks noGrp="1"/>
          </p:cNvSpPr>
          <p:nvPr>
            <p:ph type="sldNum" sz="quarter" idx="5"/>
          </p:nvPr>
        </p:nvSpPr>
        <p:spPr/>
        <p:txBody>
          <a:bodyPr/>
          <a:lstStyle/>
          <a:p>
            <a:fld id="{C96F9E5B-CFA2-954C-A78D-3ECA1C75930D}" type="slidenum">
              <a:rPr lang="nl-NL" smtClean="0"/>
              <a:t>7</a:t>
            </a:fld>
            <a:endParaRPr lang="nl-NL"/>
          </a:p>
        </p:txBody>
      </p:sp>
    </p:spTree>
    <p:extLst>
      <p:ext uri="{BB962C8B-B14F-4D97-AF65-F5344CB8AC3E}">
        <p14:creationId xmlns:p14="http://schemas.microsoft.com/office/powerpoint/2010/main" val="3451556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Dijkhoff</a:t>
            </a:r>
            <a:r>
              <a:rPr lang="en-US" dirty="0">
                <a:cs typeface="Calibri"/>
              </a:rPr>
              <a:t> </a:t>
            </a:r>
            <a:r>
              <a:rPr lang="en-US" err="1">
                <a:cs typeface="Calibri"/>
              </a:rPr>
              <a:t>stelde</a:t>
            </a:r>
            <a:r>
              <a:rPr lang="en-US" dirty="0">
                <a:cs typeface="Calibri"/>
              </a:rPr>
              <a:t> </a:t>
            </a:r>
            <a:r>
              <a:rPr lang="en-US" err="1">
                <a:cs typeface="Calibri"/>
              </a:rPr>
              <a:t>voor</a:t>
            </a:r>
            <a:r>
              <a:rPr lang="en-US" dirty="0">
                <a:cs typeface="Calibri"/>
              </a:rPr>
              <a:t> om </a:t>
            </a:r>
            <a:r>
              <a:rPr lang="en-US" err="1">
                <a:cs typeface="Calibri"/>
              </a:rPr>
              <a:t>criminaliteit</a:t>
            </a:r>
            <a:r>
              <a:rPr lang="en-US" dirty="0">
                <a:cs typeface="Calibri"/>
              </a:rPr>
              <a:t> in </a:t>
            </a:r>
            <a:r>
              <a:rPr lang="en-US" err="1">
                <a:cs typeface="Calibri"/>
              </a:rPr>
              <a:t>probleemwijken</a:t>
            </a:r>
            <a:r>
              <a:rPr lang="en-US" dirty="0">
                <a:cs typeface="Calibri"/>
              </a:rPr>
              <a:t> harder </a:t>
            </a:r>
            <a:r>
              <a:rPr lang="en-US" err="1">
                <a:cs typeface="Calibri"/>
              </a:rPr>
              <a:t>aan</a:t>
            </a:r>
            <a:r>
              <a:rPr lang="en-US" dirty="0">
                <a:cs typeface="Calibri"/>
              </a:rPr>
              <a:t> </a:t>
            </a:r>
            <a:r>
              <a:rPr lang="en-US" err="1">
                <a:cs typeface="Calibri"/>
              </a:rPr>
              <a:t>te</a:t>
            </a:r>
            <a:r>
              <a:rPr lang="en-US" dirty="0">
                <a:cs typeface="Calibri"/>
              </a:rPr>
              <a:t> </a:t>
            </a:r>
            <a:r>
              <a:rPr lang="en-US" err="1">
                <a:cs typeface="Calibri"/>
              </a:rPr>
              <a:t>pakken</a:t>
            </a:r>
            <a:r>
              <a:rPr lang="en-US" dirty="0">
                <a:cs typeface="Calibri"/>
              </a:rPr>
              <a:t>, </a:t>
            </a:r>
            <a:r>
              <a:rPr lang="en-US" err="1">
                <a:cs typeface="Calibri"/>
              </a:rPr>
              <a:t>terwijl</a:t>
            </a:r>
            <a:r>
              <a:rPr lang="en-US" dirty="0">
                <a:cs typeface="Calibri"/>
              </a:rPr>
              <a:t> zo indirect </a:t>
            </a:r>
            <a:r>
              <a:rPr lang="en-US" err="1">
                <a:cs typeface="Calibri"/>
              </a:rPr>
              <a:t>ook</a:t>
            </a:r>
            <a:r>
              <a:rPr lang="en-US" dirty="0">
                <a:cs typeface="Calibri"/>
              </a:rPr>
              <a:t> </a:t>
            </a:r>
            <a:r>
              <a:rPr lang="en-US" err="1">
                <a:cs typeface="Calibri"/>
              </a:rPr>
              <a:t>een</a:t>
            </a:r>
            <a:r>
              <a:rPr lang="en-US" dirty="0">
                <a:cs typeface="Calibri"/>
              </a:rPr>
              <a:t> </a:t>
            </a:r>
            <a:r>
              <a:rPr lang="en-US" err="1">
                <a:cs typeface="Calibri"/>
              </a:rPr>
              <a:t>migratengroep</a:t>
            </a:r>
            <a:r>
              <a:rPr lang="en-US" dirty="0">
                <a:cs typeface="Calibri"/>
              </a:rPr>
              <a:t> harder </a:t>
            </a:r>
            <a:r>
              <a:rPr lang="en-US" err="1">
                <a:cs typeface="Calibri"/>
              </a:rPr>
              <a:t>wordt</a:t>
            </a:r>
            <a:r>
              <a:rPr lang="en-US" dirty="0">
                <a:cs typeface="Calibri"/>
              </a:rPr>
              <a:t> </a:t>
            </a:r>
            <a:r>
              <a:rPr lang="en-US" err="1">
                <a:cs typeface="Calibri"/>
              </a:rPr>
              <a:t>aangepakt</a:t>
            </a:r>
            <a:r>
              <a:rPr lang="en-US" dirty="0">
                <a:cs typeface="Calibri"/>
              </a:rPr>
              <a:t>. </a:t>
            </a:r>
            <a:endParaRPr lang="en-US"/>
          </a:p>
          <a:p>
            <a:r>
              <a:rPr lang="en-US" i="1"/>
              <a:t>Hij wil dat het kabinet wijken selecteert waarin meer dan 50 procent van de inwoners van niet-westerse afkomst is, de werkloosheid is en criminaliteit hoog liggen en het opleidingsniveau laag is.</a:t>
            </a:r>
            <a:endParaRPr lang="en-US" i="1">
              <a:cs typeface="Calibri"/>
            </a:endParaRPr>
          </a:p>
          <a:p>
            <a:r>
              <a:rPr lang="en-US" dirty="0">
                <a:hlinkClick r:id="rId3"/>
              </a:rPr>
              <a:t>https://www.ad.nl/politiek/vvd-criminaliteit-in-probleemwijken-dubbel-zo-hard-bestraffen~a8839594/?referrer=https://www.google.com/</a:t>
            </a:r>
            <a:endParaRPr lang="en-US">
              <a:cs typeface="Calibri"/>
            </a:endParaRPr>
          </a:p>
          <a:p>
            <a:endParaRPr lang="en-US" dirty="0">
              <a:cs typeface="Calibri"/>
            </a:endParaRPr>
          </a:p>
          <a:p>
            <a:r>
              <a:rPr lang="en-US" dirty="0">
                <a:hlinkClick r:id="rId4"/>
              </a:rPr>
              <a:t>https://nltimes.nl/2018/09/19/ruling-party-wants-double-punishments-crime-problem-areas</a:t>
            </a:r>
            <a:endParaRPr lang="en-US"/>
          </a:p>
        </p:txBody>
      </p:sp>
      <p:sp>
        <p:nvSpPr>
          <p:cNvPr id="4" name="Slide Number Placeholder 3"/>
          <p:cNvSpPr>
            <a:spLocks noGrp="1"/>
          </p:cNvSpPr>
          <p:nvPr>
            <p:ph type="sldNum" sz="quarter" idx="5"/>
          </p:nvPr>
        </p:nvSpPr>
        <p:spPr/>
        <p:txBody>
          <a:bodyPr/>
          <a:lstStyle/>
          <a:p>
            <a:fld id="{C96F9E5B-CFA2-954C-A78D-3ECA1C75930D}" type="slidenum">
              <a:rPr lang="nl-NL" smtClean="0"/>
              <a:t>8</a:t>
            </a:fld>
            <a:endParaRPr lang="nl-NL"/>
          </a:p>
        </p:txBody>
      </p:sp>
    </p:spTree>
    <p:extLst>
      <p:ext uri="{BB962C8B-B14F-4D97-AF65-F5344CB8AC3E}">
        <p14:creationId xmlns:p14="http://schemas.microsoft.com/office/powerpoint/2010/main" val="2009145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 action="ppaction://noaction"/>
              </a:rPr>
              <a:t>[3] </a:t>
            </a:r>
            <a:r>
              <a:rPr lang="en-US" dirty="0">
                <a:hlinkClick r:id="rId3"/>
              </a:rPr>
              <a:t>https://developers.google.com/machine-learning/glossary/fairness</a:t>
            </a:r>
          </a:p>
          <a:p>
            <a:endParaRPr lang="en-US" dirty="0">
              <a:cs typeface="Calibri"/>
            </a:endParaRPr>
          </a:p>
          <a:p>
            <a:r>
              <a:rPr lang="en-US">
                <a:cs typeface="Calibri"/>
              </a:rPr>
              <a:t>Higher income is correlated with higher SAT scores -&gt; higher prob to enter</a:t>
            </a:r>
            <a:endParaRPr lang="en-US" dirty="0">
              <a:cs typeface="Calibri"/>
            </a:endParaRPr>
          </a:p>
          <a:p>
            <a:r>
              <a:rPr lang="en-US">
                <a:cs typeface="Calibri"/>
              </a:rPr>
              <a:t>More migrants live in problem areas --&gt; on average they will be harsher punished for the same crimes</a:t>
            </a:r>
            <a:endParaRPr lang="en-US" dirty="0">
              <a:cs typeface="Calibri"/>
            </a:endParaRPr>
          </a:p>
        </p:txBody>
      </p:sp>
      <p:sp>
        <p:nvSpPr>
          <p:cNvPr id="4" name="Slide Number Placeholder 3"/>
          <p:cNvSpPr>
            <a:spLocks noGrp="1"/>
          </p:cNvSpPr>
          <p:nvPr>
            <p:ph type="sldNum" sz="quarter" idx="5"/>
          </p:nvPr>
        </p:nvSpPr>
        <p:spPr/>
        <p:txBody>
          <a:bodyPr/>
          <a:lstStyle/>
          <a:p>
            <a:fld id="{C96F9E5B-CFA2-954C-A78D-3ECA1C75930D}" type="slidenum">
              <a:rPr lang="nl-NL" smtClean="0"/>
              <a:t>9</a:t>
            </a:fld>
            <a:endParaRPr lang="nl-NL"/>
          </a:p>
        </p:txBody>
      </p:sp>
    </p:spTree>
    <p:extLst>
      <p:ext uri="{BB962C8B-B14F-4D97-AF65-F5344CB8AC3E}">
        <p14:creationId xmlns:p14="http://schemas.microsoft.com/office/powerpoint/2010/main" val="19942565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Equal prize money, but not always equal attendance, shorter matches</a:t>
            </a:r>
            <a:endParaRPr lang="en-US" dirty="0"/>
          </a:p>
          <a:p>
            <a:r>
              <a:rPr lang="en-US" dirty="0">
                <a:hlinkClick r:id="rId3"/>
              </a:rPr>
              <a:t>https://www.weforum.org/agenda/2017/07/wimbledon-women-equal-prize-money/</a:t>
            </a:r>
            <a:endParaRPr lang="en-US">
              <a:cs typeface="Calibri"/>
            </a:endParaRPr>
          </a:p>
          <a:p>
            <a:endParaRPr lang="en-US">
              <a:cs typeface="Calibri"/>
            </a:endParaRPr>
          </a:p>
          <a:p>
            <a:endParaRPr lang="en-US"/>
          </a:p>
        </p:txBody>
      </p:sp>
      <p:sp>
        <p:nvSpPr>
          <p:cNvPr id="4" name="Slide Number Placeholder 3"/>
          <p:cNvSpPr>
            <a:spLocks noGrp="1"/>
          </p:cNvSpPr>
          <p:nvPr>
            <p:ph type="sldNum" sz="quarter" idx="5"/>
          </p:nvPr>
        </p:nvSpPr>
        <p:spPr/>
        <p:txBody>
          <a:bodyPr/>
          <a:lstStyle/>
          <a:p>
            <a:fld id="{C96F9E5B-CFA2-954C-A78D-3ECA1C75930D}" type="slidenum">
              <a:rPr lang="nl-NL" smtClean="0"/>
              <a:t>11</a:t>
            </a:fld>
            <a:endParaRPr lang="nl-NL"/>
          </a:p>
        </p:txBody>
      </p:sp>
    </p:spTree>
    <p:extLst>
      <p:ext uri="{BB962C8B-B14F-4D97-AF65-F5344CB8AC3E}">
        <p14:creationId xmlns:p14="http://schemas.microsoft.com/office/powerpoint/2010/main" val="13533612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After an entry-exam for promotion in the fire department only white people and one Latino were eligible for promotion based on their scores.</a:t>
            </a:r>
          </a:p>
          <a:p>
            <a:r>
              <a:rPr lang="en-US">
                <a:cs typeface="Calibri"/>
              </a:rPr>
              <a:t>At first the municipality of New Haven decided to deny all firefighters the promotion, because they did not want to be liable for a "disparate impact"  law suit.</a:t>
            </a:r>
            <a:endParaRPr lang="en-US" dirty="0"/>
          </a:p>
          <a:p>
            <a:r>
              <a:rPr lang="en-US">
                <a:cs typeface="Calibri"/>
              </a:rPr>
              <a:t>Ricci one of the firefighters that could be promoted on his score, found this unfair and took the municipality to court.</a:t>
            </a:r>
            <a:endParaRPr lang="en-US" dirty="0"/>
          </a:p>
          <a:p>
            <a:r>
              <a:rPr lang="en-US">
                <a:cs typeface="Calibri"/>
              </a:rPr>
              <a:t>Ricci is dyslectic and he let someone else speak the exam material on tape for a 1000 dollar fee.</a:t>
            </a:r>
            <a:endParaRPr lang="en-US" dirty="0"/>
          </a:p>
          <a:p>
            <a:r>
              <a:rPr lang="en-US">
                <a:cs typeface="Calibri"/>
              </a:rPr>
              <a:t>Eventuelly the supreme court judged that the municipality had no right to discriminate against the high scores and had to pay a compensation.</a:t>
            </a:r>
            <a:endParaRPr lang="en-US" dirty="0"/>
          </a:p>
          <a:p>
            <a:r>
              <a:rPr lang="en-US" dirty="0">
                <a:hlinkClick r:id="rId3"/>
              </a:rPr>
              <a:t>https://www.britannica.com/event/Ricci-v-DeStefano</a:t>
            </a:r>
            <a:endParaRPr lang="en-US"/>
          </a:p>
          <a:p>
            <a:endParaRPr lang="en-US" dirty="0">
              <a:cs typeface="Calibri"/>
            </a:endParaRPr>
          </a:p>
          <a:p>
            <a:endParaRPr lang="en-US" dirty="0">
              <a:cs typeface="Calibri"/>
            </a:endParaRPr>
          </a:p>
          <a:p>
            <a:endParaRPr lang="en-US">
              <a:cs typeface="Calibri" panose="020F0502020204030204"/>
            </a:endParaRPr>
          </a:p>
        </p:txBody>
      </p:sp>
      <p:sp>
        <p:nvSpPr>
          <p:cNvPr id="4" name="Slide Number Placeholder 3"/>
          <p:cNvSpPr>
            <a:spLocks noGrp="1"/>
          </p:cNvSpPr>
          <p:nvPr>
            <p:ph type="sldNum" sz="quarter" idx="5"/>
          </p:nvPr>
        </p:nvSpPr>
        <p:spPr/>
        <p:txBody>
          <a:bodyPr/>
          <a:lstStyle/>
          <a:p>
            <a:fld id="{C96F9E5B-CFA2-954C-A78D-3ECA1C75930D}" type="slidenum">
              <a:rPr lang="nl-NL" smtClean="0"/>
              <a:t>12</a:t>
            </a:fld>
            <a:endParaRPr lang="nl-NL"/>
          </a:p>
        </p:txBody>
      </p:sp>
    </p:spTree>
    <p:extLst>
      <p:ext uri="{BB962C8B-B14F-4D97-AF65-F5344CB8AC3E}">
        <p14:creationId xmlns:p14="http://schemas.microsoft.com/office/powerpoint/2010/main" val="20411197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One demographic parity definition of Google and the other is what Fairlearn uses.</a:t>
            </a:r>
          </a:p>
          <a:p>
            <a:r>
              <a:rPr lang="en-US">
                <a:cs typeface="Calibri"/>
              </a:rPr>
              <a:t>Basically the expectation of all groups should be the same.</a:t>
            </a:r>
            <a:endParaRPr lang="en-US" dirty="0">
              <a:cs typeface="Calibri"/>
            </a:endParaRPr>
          </a:p>
          <a:p>
            <a:endParaRPr lang="en-US" dirty="0">
              <a:cs typeface="Calibri"/>
            </a:endParaRPr>
          </a:p>
          <a:p>
            <a:r>
              <a:rPr lang="en-US">
                <a:cs typeface="Calibri"/>
              </a:rPr>
              <a:t>[1]  </a:t>
            </a:r>
            <a:r>
              <a:rPr lang="en-US" dirty="0">
                <a:hlinkClick r:id="rId3"/>
              </a:rPr>
              <a:t>https://developers.google.com/machine-learning/glossary/fairness#demographic_parity</a:t>
            </a:r>
            <a:endParaRPr lang="en-US" dirty="0">
              <a:cs typeface="Calibri"/>
            </a:endParaRPr>
          </a:p>
          <a:p>
            <a:r>
              <a:rPr lang="en-US"/>
              <a:t>[3] Agarwal, </a:t>
            </a:r>
            <a:r>
              <a:rPr lang="en-US" err="1"/>
              <a:t>Beygelzimer</a:t>
            </a:r>
            <a:r>
              <a:rPr lang="en-US"/>
              <a:t>, Dudik, Langford, Wallach </a:t>
            </a:r>
            <a:r>
              <a:rPr lang="en-US" dirty="0">
                <a:hlinkClick r:id="rId4"/>
              </a:rPr>
              <a:t>“A Reductions Approach to Fair Classification”</a:t>
            </a:r>
            <a:r>
              <a:rPr lang="en-US"/>
              <a:t>, ICML, 2018.</a:t>
            </a:r>
          </a:p>
          <a:p>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C96F9E5B-CFA2-954C-A78D-3ECA1C75930D}" type="slidenum">
              <a:rPr lang="nl-NL" smtClean="0"/>
              <a:t>13</a:t>
            </a:fld>
            <a:endParaRPr lang="nl-NL"/>
          </a:p>
        </p:txBody>
      </p:sp>
    </p:spTree>
    <p:extLst>
      <p:ext uri="{BB962C8B-B14F-4D97-AF65-F5344CB8AC3E}">
        <p14:creationId xmlns:p14="http://schemas.microsoft.com/office/powerpoint/2010/main" val="29369628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BB3EBB75-1518-3F49-B55A-B5CDEC909C97}" type="datetimeFigureOut">
              <a:rPr lang="nl-NL" smtClean="0"/>
              <a:t>30-6-2020</a:t>
            </a:fld>
            <a:endParaRPr lang="nl-NL"/>
          </a:p>
        </p:txBody>
      </p:sp>
      <p:sp>
        <p:nvSpPr>
          <p:cNvPr id="3" name="Tijdelijke aanduiding voor voettekst 2"/>
          <p:cNvSpPr>
            <a:spLocks noGrp="1"/>
          </p:cNvSpPr>
          <p:nvPr>
            <p:ph type="ftr" sz="quarter" idx="11"/>
          </p:nvPr>
        </p:nvSpPr>
        <p:spPr/>
        <p:txBody>
          <a:bodyPr/>
          <a:lstStyle/>
          <a:p>
            <a:endParaRPr lang="nl-NL"/>
          </a:p>
        </p:txBody>
      </p:sp>
      <p:sp>
        <p:nvSpPr>
          <p:cNvPr id="4" name="Tijdelijke aanduiding voor dianummer 3"/>
          <p:cNvSpPr>
            <a:spLocks noGrp="1"/>
          </p:cNvSpPr>
          <p:nvPr>
            <p:ph type="sldNum" sz="quarter" idx="12"/>
          </p:nvPr>
        </p:nvSpPr>
        <p:spPr/>
        <p:txBody>
          <a:bodyPr/>
          <a:lstStyle/>
          <a:p>
            <a:fld id="{104629F1-DC93-744A-80D6-CC120FFEEFC3}" type="slidenum">
              <a:rPr lang="nl-NL" smtClean="0"/>
              <a:t>‹#›</a:t>
            </a:fld>
            <a:endParaRPr lang="nl-NL"/>
          </a:p>
        </p:txBody>
      </p:sp>
      <p:pic>
        <p:nvPicPr>
          <p:cNvPr id="5" name="Afbeelding 3">
            <a:extLst>
              <a:ext uri="{FF2B5EF4-FFF2-40B4-BE49-F238E27FC236}">
                <a16:creationId xmlns:a16="http://schemas.microsoft.com/office/drawing/2014/main" id="{651E9DD5-B94E-234D-A605-174F519D888E}"/>
              </a:ext>
            </a:extLst>
          </p:cNvPr>
          <p:cNvPicPr>
            <a:picLocks noChangeAspect="1"/>
          </p:cNvPicPr>
          <p:nvPr/>
        </p:nvPicPr>
        <p:blipFill rotWithShape="1">
          <a:blip r:embed="rId2">
            <a:extLst>
              <a:ext uri="{28A0092B-C50C-407E-A947-70E740481C1C}">
                <a14:useLocalDpi xmlns:a14="http://schemas.microsoft.com/office/drawing/2010/main" val="0"/>
              </a:ext>
            </a:extLst>
          </a:blip>
          <a:srcRect t="28245" b="27718"/>
          <a:stretch/>
        </p:blipFill>
        <p:spPr>
          <a:xfrm>
            <a:off x="1524000" y="1949824"/>
            <a:ext cx="9120187" cy="3012141"/>
          </a:xfrm>
          <a:prstGeom prst="rect">
            <a:avLst/>
          </a:prstGeom>
        </p:spPr>
      </p:pic>
      <p:sp>
        <p:nvSpPr>
          <p:cNvPr id="6" name="Title 5">
            <a:extLst>
              <a:ext uri="{FF2B5EF4-FFF2-40B4-BE49-F238E27FC236}">
                <a16:creationId xmlns:a16="http://schemas.microsoft.com/office/drawing/2014/main" id="{94BFE1D9-40C6-744D-8720-3DF805109761}"/>
              </a:ext>
            </a:extLst>
          </p:cNvPr>
          <p:cNvSpPr>
            <a:spLocks noGrp="1"/>
          </p:cNvSpPr>
          <p:nvPr>
            <p:ph type="title"/>
          </p:nvPr>
        </p:nvSpPr>
        <p:spPr>
          <a:xfrm>
            <a:off x="826293" y="365918"/>
            <a:ext cx="10515600" cy="1325563"/>
          </a:xfrm>
        </p:spPr>
        <p:txBody>
          <a:bodyPr/>
          <a:lstStyle/>
          <a:p>
            <a:r>
              <a:rPr lang="en-US"/>
              <a:t>Click to edit Master title style</a:t>
            </a:r>
            <a:endParaRPr lang="nl-NL"/>
          </a:p>
        </p:txBody>
      </p:sp>
      <p:sp>
        <p:nvSpPr>
          <p:cNvPr id="7" name="Ondertitel 2">
            <a:extLst>
              <a:ext uri="{FF2B5EF4-FFF2-40B4-BE49-F238E27FC236}">
                <a16:creationId xmlns:a16="http://schemas.microsoft.com/office/drawing/2014/main" id="{02726931-2B76-B746-9133-721C1229C986}"/>
              </a:ext>
            </a:extLst>
          </p:cNvPr>
          <p:cNvSpPr>
            <a:spLocks noGrp="1"/>
          </p:cNvSpPr>
          <p:nvPr>
            <p:ph type="subTitle" idx="1" hasCustomPrompt="1"/>
          </p:nvPr>
        </p:nvSpPr>
        <p:spPr>
          <a:xfrm>
            <a:off x="1524000" y="4961964"/>
            <a:ext cx="9144000" cy="29583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The </a:t>
            </a:r>
            <a:r>
              <a:rPr lang="nl-NL" err="1"/>
              <a:t>fast</a:t>
            </a:r>
            <a:r>
              <a:rPr lang="nl-NL"/>
              <a:t> /smart / big data experts</a:t>
            </a:r>
          </a:p>
        </p:txBody>
      </p:sp>
    </p:spTree>
    <p:extLst>
      <p:ext uri="{BB962C8B-B14F-4D97-AF65-F5344CB8AC3E}">
        <p14:creationId xmlns:p14="http://schemas.microsoft.com/office/powerpoint/2010/main" val="37646114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nl-NL"/>
          </a:p>
        </p:txBody>
      </p:sp>
      <p:sp>
        <p:nvSpPr>
          <p:cNvPr id="3" name="Tijdelijke aanduiding voor verticale tekst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ijdelijke aanduiding voor datum 3"/>
          <p:cNvSpPr>
            <a:spLocks noGrp="1"/>
          </p:cNvSpPr>
          <p:nvPr>
            <p:ph type="dt" sz="half" idx="10"/>
          </p:nvPr>
        </p:nvSpPr>
        <p:spPr/>
        <p:txBody>
          <a:bodyPr/>
          <a:lstStyle/>
          <a:p>
            <a:fld id="{BB3EBB75-1518-3F49-B55A-B5CDEC909C97}" type="datetimeFigureOut">
              <a:rPr lang="nl-NL" smtClean="0"/>
              <a:t>30-6-2020</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104629F1-DC93-744A-80D6-CC120FFEEFC3}" type="slidenum">
              <a:rPr lang="nl-NL" smtClean="0"/>
              <a:t>‹#›</a:t>
            </a:fld>
            <a:endParaRPr lang="nl-NL"/>
          </a:p>
        </p:txBody>
      </p:sp>
      <p:pic>
        <p:nvPicPr>
          <p:cNvPr id="7" name="Afbeelding 6">
            <a:extLst>
              <a:ext uri="{FF2B5EF4-FFF2-40B4-BE49-F238E27FC236}">
                <a16:creationId xmlns:a16="http://schemas.microsoft.com/office/drawing/2014/main" id="{7D41DC54-1B07-224C-A5A5-19C9901AEF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9838" y="0"/>
            <a:ext cx="2062162" cy="1546622"/>
          </a:xfrm>
          <a:prstGeom prst="rect">
            <a:avLst/>
          </a:prstGeom>
        </p:spPr>
      </p:pic>
    </p:spTree>
    <p:extLst>
      <p:ext uri="{BB962C8B-B14F-4D97-AF65-F5344CB8AC3E}">
        <p14:creationId xmlns:p14="http://schemas.microsoft.com/office/powerpoint/2010/main" val="3456215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en-US"/>
              <a:t>Click to edit Master title style</a:t>
            </a:r>
            <a:endParaRPr lang="nl-NL"/>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ijdelijke aanduiding voor datum 3"/>
          <p:cNvSpPr>
            <a:spLocks noGrp="1"/>
          </p:cNvSpPr>
          <p:nvPr>
            <p:ph type="dt" sz="half" idx="10"/>
          </p:nvPr>
        </p:nvSpPr>
        <p:spPr/>
        <p:txBody>
          <a:bodyPr/>
          <a:lstStyle/>
          <a:p>
            <a:fld id="{BB3EBB75-1518-3F49-B55A-B5CDEC909C97}" type="datetimeFigureOut">
              <a:rPr lang="nl-NL" smtClean="0"/>
              <a:t>30-6-2020</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104629F1-DC93-744A-80D6-CC120FFEEFC3}" type="slidenum">
              <a:rPr lang="nl-NL" smtClean="0"/>
              <a:t>‹#›</a:t>
            </a:fld>
            <a:endParaRPr lang="nl-NL"/>
          </a:p>
        </p:txBody>
      </p:sp>
      <p:pic>
        <p:nvPicPr>
          <p:cNvPr id="7" name="Afbeelding 6">
            <a:extLst>
              <a:ext uri="{FF2B5EF4-FFF2-40B4-BE49-F238E27FC236}">
                <a16:creationId xmlns:a16="http://schemas.microsoft.com/office/drawing/2014/main" id="{8E4D696B-4699-8D4E-BE14-E9FA124B3D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9838" y="0"/>
            <a:ext cx="2062162" cy="1546622"/>
          </a:xfrm>
          <a:prstGeom prst="rect">
            <a:avLst/>
          </a:prstGeom>
        </p:spPr>
      </p:pic>
    </p:spTree>
    <p:extLst>
      <p:ext uri="{BB962C8B-B14F-4D97-AF65-F5344CB8AC3E}">
        <p14:creationId xmlns:p14="http://schemas.microsoft.com/office/powerpoint/2010/main" val="4632896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Shape 1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096489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eldia">
    <p:spTree>
      <p:nvGrpSpPr>
        <p:cNvPr id="1" name=""/>
        <p:cNvGrpSpPr/>
        <p:nvPr/>
      </p:nvGrpSpPr>
      <p:grpSpPr>
        <a:xfrm>
          <a:off x="0" y="0"/>
          <a:ext cx="0" cy="0"/>
          <a:chOff x="0" y="0"/>
          <a:chExt cx="0" cy="0"/>
        </a:xfrm>
      </p:grpSpPr>
      <p:sp>
        <p:nvSpPr>
          <p:cNvPr id="3" name="Ond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l-NL"/>
          </a:p>
        </p:txBody>
      </p:sp>
      <p:sp>
        <p:nvSpPr>
          <p:cNvPr id="4" name="Tijdelijke aanduiding voor datum 3"/>
          <p:cNvSpPr>
            <a:spLocks noGrp="1"/>
          </p:cNvSpPr>
          <p:nvPr>
            <p:ph type="dt" sz="half" idx="10"/>
          </p:nvPr>
        </p:nvSpPr>
        <p:spPr/>
        <p:txBody>
          <a:bodyPr/>
          <a:lstStyle/>
          <a:p>
            <a:fld id="{BB3EBB75-1518-3F49-B55A-B5CDEC909C97}" type="datetimeFigureOut">
              <a:rPr lang="nl-NL" smtClean="0"/>
              <a:t>30-6-2020</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104629F1-DC93-744A-80D6-CC120FFEEFC3}" type="slidenum">
              <a:rPr lang="nl-NL" smtClean="0"/>
              <a:t>‹#›</a:t>
            </a:fld>
            <a:endParaRPr lang="nl-NL"/>
          </a:p>
        </p:txBody>
      </p:sp>
      <p:pic>
        <p:nvPicPr>
          <p:cNvPr id="7" name="Afbeelding 6">
            <a:extLst>
              <a:ext uri="{FF2B5EF4-FFF2-40B4-BE49-F238E27FC236}">
                <a16:creationId xmlns:a16="http://schemas.microsoft.com/office/drawing/2014/main" id="{95CFD460-7631-9D4E-91C4-4A4300A3C7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9838" y="0"/>
            <a:ext cx="2062162" cy="1546622"/>
          </a:xfrm>
          <a:prstGeom prst="rect">
            <a:avLst/>
          </a:prstGeom>
        </p:spPr>
      </p:pic>
      <p:sp>
        <p:nvSpPr>
          <p:cNvPr id="9" name="Title 8">
            <a:extLst>
              <a:ext uri="{FF2B5EF4-FFF2-40B4-BE49-F238E27FC236}">
                <a16:creationId xmlns:a16="http://schemas.microsoft.com/office/drawing/2014/main" id="{631AB7B4-AE74-2F46-BE3D-C7BF6AA5E9CA}"/>
              </a:ext>
            </a:extLst>
          </p:cNvPr>
          <p:cNvSpPr>
            <a:spLocks noGrp="1"/>
          </p:cNvSpPr>
          <p:nvPr>
            <p:ph type="title"/>
          </p:nvPr>
        </p:nvSpPr>
        <p:spPr/>
        <p:txBody>
          <a:bodyPr/>
          <a:lstStyle/>
          <a:p>
            <a:r>
              <a:rPr lang="en-US"/>
              <a:t>Click to edit Master title style</a:t>
            </a:r>
            <a:endParaRPr lang="nl-NL"/>
          </a:p>
        </p:txBody>
      </p:sp>
    </p:spTree>
    <p:extLst>
      <p:ext uri="{BB962C8B-B14F-4D97-AF65-F5344CB8AC3E}">
        <p14:creationId xmlns:p14="http://schemas.microsoft.com/office/powerpoint/2010/main" val="7398262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nl-NL"/>
          </a:p>
        </p:txBody>
      </p:sp>
      <p:sp>
        <p:nvSpPr>
          <p:cNvPr id="3" name="Tijdelijke aanduiding voor inhoud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ijdelijke aanduiding voor datum 3"/>
          <p:cNvSpPr>
            <a:spLocks noGrp="1"/>
          </p:cNvSpPr>
          <p:nvPr>
            <p:ph type="dt" sz="half" idx="10"/>
          </p:nvPr>
        </p:nvSpPr>
        <p:spPr/>
        <p:txBody>
          <a:bodyPr/>
          <a:lstStyle/>
          <a:p>
            <a:fld id="{BB3EBB75-1518-3F49-B55A-B5CDEC909C97}" type="datetimeFigureOut">
              <a:rPr lang="nl-NL" smtClean="0"/>
              <a:t>30-6-2020</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104629F1-DC93-744A-80D6-CC120FFEEFC3}" type="slidenum">
              <a:rPr lang="nl-NL" smtClean="0"/>
              <a:t>‹#›</a:t>
            </a:fld>
            <a:endParaRPr lang="nl-NL"/>
          </a:p>
        </p:txBody>
      </p:sp>
      <p:pic>
        <p:nvPicPr>
          <p:cNvPr id="7" name="Afbeelding 6">
            <a:extLst>
              <a:ext uri="{FF2B5EF4-FFF2-40B4-BE49-F238E27FC236}">
                <a16:creationId xmlns:a16="http://schemas.microsoft.com/office/drawing/2014/main" id="{76089AD3-EAB7-7443-AAAE-46F08CD705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9838" y="0"/>
            <a:ext cx="2062162" cy="1546622"/>
          </a:xfrm>
          <a:prstGeom prst="rect">
            <a:avLst/>
          </a:prstGeom>
        </p:spPr>
      </p:pic>
    </p:spTree>
    <p:extLst>
      <p:ext uri="{BB962C8B-B14F-4D97-AF65-F5344CB8AC3E}">
        <p14:creationId xmlns:p14="http://schemas.microsoft.com/office/powerpoint/2010/main" val="312208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nl-NL"/>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Tijdelijke aanduiding voor datum 3"/>
          <p:cNvSpPr>
            <a:spLocks noGrp="1"/>
          </p:cNvSpPr>
          <p:nvPr>
            <p:ph type="dt" sz="half" idx="10"/>
          </p:nvPr>
        </p:nvSpPr>
        <p:spPr/>
        <p:txBody>
          <a:bodyPr/>
          <a:lstStyle/>
          <a:p>
            <a:fld id="{BB3EBB75-1518-3F49-B55A-B5CDEC909C97}" type="datetimeFigureOut">
              <a:rPr lang="nl-NL" smtClean="0"/>
              <a:t>30-6-2020</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104629F1-DC93-744A-80D6-CC120FFEEFC3}" type="slidenum">
              <a:rPr lang="nl-NL" smtClean="0"/>
              <a:t>‹#›</a:t>
            </a:fld>
            <a:endParaRPr lang="nl-NL"/>
          </a:p>
        </p:txBody>
      </p:sp>
      <p:pic>
        <p:nvPicPr>
          <p:cNvPr id="7" name="Afbeelding 6">
            <a:extLst>
              <a:ext uri="{FF2B5EF4-FFF2-40B4-BE49-F238E27FC236}">
                <a16:creationId xmlns:a16="http://schemas.microsoft.com/office/drawing/2014/main" id="{DD4AA2EF-6FCA-6844-8E4F-8FAA6C4726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9838" y="0"/>
            <a:ext cx="2062162" cy="1546622"/>
          </a:xfrm>
          <a:prstGeom prst="rect">
            <a:avLst/>
          </a:prstGeom>
        </p:spPr>
      </p:pic>
    </p:spTree>
    <p:extLst>
      <p:ext uri="{BB962C8B-B14F-4D97-AF65-F5344CB8AC3E}">
        <p14:creationId xmlns:p14="http://schemas.microsoft.com/office/powerpoint/2010/main" val="4122369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ee objecten">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nl-NL"/>
          </a:p>
        </p:txBody>
      </p:sp>
      <p:sp>
        <p:nvSpPr>
          <p:cNvPr id="3" name="Tijdelijke aanduiding voor inhoud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ijdelijke aanduiding voor inhoud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Tijdelijke aanduiding voor datum 4"/>
          <p:cNvSpPr>
            <a:spLocks noGrp="1"/>
          </p:cNvSpPr>
          <p:nvPr>
            <p:ph type="dt" sz="half" idx="10"/>
          </p:nvPr>
        </p:nvSpPr>
        <p:spPr/>
        <p:txBody>
          <a:bodyPr/>
          <a:lstStyle/>
          <a:p>
            <a:fld id="{BB3EBB75-1518-3F49-B55A-B5CDEC909C97}" type="datetimeFigureOut">
              <a:rPr lang="nl-NL" smtClean="0"/>
              <a:t>30-6-2020</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104629F1-DC93-744A-80D6-CC120FFEEFC3}" type="slidenum">
              <a:rPr lang="nl-NL" smtClean="0"/>
              <a:t>‹#›</a:t>
            </a:fld>
            <a:endParaRPr lang="nl-NL"/>
          </a:p>
        </p:txBody>
      </p:sp>
      <p:pic>
        <p:nvPicPr>
          <p:cNvPr id="8" name="Afbeelding 6">
            <a:extLst>
              <a:ext uri="{FF2B5EF4-FFF2-40B4-BE49-F238E27FC236}">
                <a16:creationId xmlns:a16="http://schemas.microsoft.com/office/drawing/2014/main" id="{3B72CC2F-9F84-0544-AEDB-DC761E0751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9838" y="0"/>
            <a:ext cx="2062162" cy="1546622"/>
          </a:xfrm>
          <a:prstGeom prst="rect">
            <a:avLst/>
          </a:prstGeom>
        </p:spPr>
      </p:pic>
    </p:spTree>
    <p:extLst>
      <p:ext uri="{BB962C8B-B14F-4D97-AF65-F5344CB8AC3E}">
        <p14:creationId xmlns:p14="http://schemas.microsoft.com/office/powerpoint/2010/main" val="439407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en-US"/>
              <a:t>Click to edit Master title style</a:t>
            </a:r>
            <a:endParaRPr lang="nl-NL"/>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Tijdelijke aanduiding voor inhoud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7" name="Tijdelijke aanduiding voor datum 6"/>
          <p:cNvSpPr>
            <a:spLocks noGrp="1"/>
          </p:cNvSpPr>
          <p:nvPr>
            <p:ph type="dt" sz="half" idx="10"/>
          </p:nvPr>
        </p:nvSpPr>
        <p:spPr/>
        <p:txBody>
          <a:bodyPr/>
          <a:lstStyle/>
          <a:p>
            <a:fld id="{BB3EBB75-1518-3F49-B55A-B5CDEC909C97}" type="datetimeFigureOut">
              <a:rPr lang="nl-NL" smtClean="0"/>
              <a:t>30-6-2020</a:t>
            </a:fld>
            <a:endParaRPr lang="nl-NL"/>
          </a:p>
        </p:txBody>
      </p:sp>
      <p:sp>
        <p:nvSpPr>
          <p:cNvPr id="8" name="Tijdelijke aanduiding voor voettekst 7"/>
          <p:cNvSpPr>
            <a:spLocks noGrp="1"/>
          </p:cNvSpPr>
          <p:nvPr>
            <p:ph type="ftr" sz="quarter" idx="11"/>
          </p:nvPr>
        </p:nvSpPr>
        <p:spPr/>
        <p:txBody>
          <a:bodyPr/>
          <a:lstStyle/>
          <a:p>
            <a:endParaRPr lang="nl-NL"/>
          </a:p>
        </p:txBody>
      </p:sp>
      <p:sp>
        <p:nvSpPr>
          <p:cNvPr id="9" name="Tijdelijke aanduiding voor dianummer 8"/>
          <p:cNvSpPr>
            <a:spLocks noGrp="1"/>
          </p:cNvSpPr>
          <p:nvPr>
            <p:ph type="sldNum" sz="quarter" idx="12"/>
          </p:nvPr>
        </p:nvSpPr>
        <p:spPr/>
        <p:txBody>
          <a:bodyPr/>
          <a:lstStyle/>
          <a:p>
            <a:fld id="{104629F1-DC93-744A-80D6-CC120FFEEFC3}" type="slidenum">
              <a:rPr lang="nl-NL" smtClean="0"/>
              <a:t>‹#›</a:t>
            </a:fld>
            <a:endParaRPr lang="nl-NL"/>
          </a:p>
        </p:txBody>
      </p:sp>
      <p:pic>
        <p:nvPicPr>
          <p:cNvPr id="10" name="Afbeelding 6">
            <a:extLst>
              <a:ext uri="{FF2B5EF4-FFF2-40B4-BE49-F238E27FC236}">
                <a16:creationId xmlns:a16="http://schemas.microsoft.com/office/drawing/2014/main" id="{1C7C1168-1D23-AC4B-8B9C-3DF717BBD2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9838" y="0"/>
            <a:ext cx="2062162" cy="1546622"/>
          </a:xfrm>
          <a:prstGeom prst="rect">
            <a:avLst/>
          </a:prstGeom>
        </p:spPr>
      </p:pic>
    </p:spTree>
    <p:extLst>
      <p:ext uri="{BB962C8B-B14F-4D97-AF65-F5344CB8AC3E}">
        <p14:creationId xmlns:p14="http://schemas.microsoft.com/office/powerpoint/2010/main" val="2104134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nl-NL"/>
          </a:p>
        </p:txBody>
      </p:sp>
      <p:sp>
        <p:nvSpPr>
          <p:cNvPr id="3" name="Tijdelijke aanduiding voor datum 2"/>
          <p:cNvSpPr>
            <a:spLocks noGrp="1"/>
          </p:cNvSpPr>
          <p:nvPr>
            <p:ph type="dt" sz="half" idx="10"/>
          </p:nvPr>
        </p:nvSpPr>
        <p:spPr/>
        <p:txBody>
          <a:bodyPr/>
          <a:lstStyle/>
          <a:p>
            <a:fld id="{BB3EBB75-1518-3F49-B55A-B5CDEC909C97}" type="datetimeFigureOut">
              <a:rPr lang="nl-NL" smtClean="0"/>
              <a:t>30-6-2020</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p:txBody>
          <a:bodyPr/>
          <a:lstStyle/>
          <a:p>
            <a:fld id="{104629F1-DC93-744A-80D6-CC120FFEEFC3}" type="slidenum">
              <a:rPr lang="nl-NL" smtClean="0"/>
              <a:t>‹#›</a:t>
            </a:fld>
            <a:endParaRPr lang="nl-NL"/>
          </a:p>
        </p:txBody>
      </p:sp>
      <p:pic>
        <p:nvPicPr>
          <p:cNvPr id="6" name="Afbeelding 6">
            <a:extLst>
              <a:ext uri="{FF2B5EF4-FFF2-40B4-BE49-F238E27FC236}">
                <a16:creationId xmlns:a16="http://schemas.microsoft.com/office/drawing/2014/main" id="{FB245F3E-D031-B24A-9E9D-8F3F17BEA4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9838" y="0"/>
            <a:ext cx="2062162" cy="1546622"/>
          </a:xfrm>
          <a:prstGeom prst="rect">
            <a:avLst/>
          </a:prstGeom>
        </p:spPr>
      </p:pic>
    </p:spTree>
    <p:extLst>
      <p:ext uri="{BB962C8B-B14F-4D97-AF65-F5344CB8AC3E}">
        <p14:creationId xmlns:p14="http://schemas.microsoft.com/office/powerpoint/2010/main" val="1992919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NL"/>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Tijdelijke aanduiding voor datum 4"/>
          <p:cNvSpPr>
            <a:spLocks noGrp="1"/>
          </p:cNvSpPr>
          <p:nvPr>
            <p:ph type="dt" sz="half" idx="10"/>
          </p:nvPr>
        </p:nvSpPr>
        <p:spPr/>
        <p:txBody>
          <a:bodyPr/>
          <a:lstStyle/>
          <a:p>
            <a:fld id="{BB3EBB75-1518-3F49-B55A-B5CDEC909C97}" type="datetimeFigureOut">
              <a:rPr lang="nl-NL" smtClean="0"/>
              <a:t>30-6-2020</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104629F1-DC93-744A-80D6-CC120FFEEFC3}" type="slidenum">
              <a:rPr lang="nl-NL" smtClean="0"/>
              <a:t>‹#›</a:t>
            </a:fld>
            <a:endParaRPr lang="nl-NL"/>
          </a:p>
        </p:txBody>
      </p:sp>
      <p:pic>
        <p:nvPicPr>
          <p:cNvPr id="8" name="Afbeelding 6">
            <a:extLst>
              <a:ext uri="{FF2B5EF4-FFF2-40B4-BE49-F238E27FC236}">
                <a16:creationId xmlns:a16="http://schemas.microsoft.com/office/drawing/2014/main" id="{1F27B109-FD66-4E49-B557-D8D6758736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9838" y="0"/>
            <a:ext cx="2062162" cy="1546622"/>
          </a:xfrm>
          <a:prstGeom prst="rect">
            <a:avLst/>
          </a:prstGeom>
        </p:spPr>
      </p:pic>
    </p:spTree>
    <p:extLst>
      <p:ext uri="{BB962C8B-B14F-4D97-AF65-F5344CB8AC3E}">
        <p14:creationId xmlns:p14="http://schemas.microsoft.com/office/powerpoint/2010/main" val="3658796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NL"/>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nl-NL"/>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Tijdelijke aanduiding voor datum 4"/>
          <p:cNvSpPr>
            <a:spLocks noGrp="1"/>
          </p:cNvSpPr>
          <p:nvPr>
            <p:ph type="dt" sz="half" idx="10"/>
          </p:nvPr>
        </p:nvSpPr>
        <p:spPr/>
        <p:txBody>
          <a:bodyPr/>
          <a:lstStyle/>
          <a:p>
            <a:fld id="{BB3EBB75-1518-3F49-B55A-B5CDEC909C97}" type="datetimeFigureOut">
              <a:rPr lang="nl-NL" smtClean="0"/>
              <a:t>30-6-2020</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104629F1-DC93-744A-80D6-CC120FFEEFC3}" type="slidenum">
              <a:rPr lang="nl-NL" smtClean="0"/>
              <a:t>‹#›</a:t>
            </a:fld>
            <a:endParaRPr lang="nl-NL"/>
          </a:p>
        </p:txBody>
      </p:sp>
      <p:pic>
        <p:nvPicPr>
          <p:cNvPr id="8" name="Afbeelding 6">
            <a:extLst>
              <a:ext uri="{FF2B5EF4-FFF2-40B4-BE49-F238E27FC236}">
                <a16:creationId xmlns:a16="http://schemas.microsoft.com/office/drawing/2014/main" id="{34896C89-C14A-D04E-802D-03DAD24C76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9838" y="0"/>
            <a:ext cx="2062162" cy="1546622"/>
          </a:xfrm>
          <a:prstGeom prst="rect">
            <a:avLst/>
          </a:prstGeom>
        </p:spPr>
      </p:pic>
    </p:spTree>
    <p:extLst>
      <p:ext uri="{BB962C8B-B14F-4D97-AF65-F5344CB8AC3E}">
        <p14:creationId xmlns:p14="http://schemas.microsoft.com/office/powerpoint/2010/main" val="42243600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Titelstijl van model bewerken</a:t>
            </a:r>
          </a:p>
        </p:txBody>
      </p:sp>
      <p:sp>
        <p:nvSpPr>
          <p:cNvPr id="3" name="Tijdelijke aanduiding voor tekst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3EBB75-1518-3F49-B55A-B5CDEC909C97}" type="datetimeFigureOut">
              <a:rPr lang="nl-NL" smtClean="0"/>
              <a:t>30-6-2020</a:t>
            </a:fld>
            <a:endParaRPr lang="nl-NL"/>
          </a:p>
        </p:txBody>
      </p:sp>
      <p:sp>
        <p:nvSpPr>
          <p:cNvPr id="5" name="Tijdelijke aanduiding voor voettekst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4629F1-DC93-744A-80D6-CC120FFEEFC3}" type="slidenum">
              <a:rPr lang="nl-NL" smtClean="0"/>
              <a:t>‹#›</a:t>
            </a:fld>
            <a:endParaRPr lang="nl-NL"/>
          </a:p>
        </p:txBody>
      </p:sp>
    </p:spTree>
    <p:extLst>
      <p:ext uri="{BB962C8B-B14F-4D97-AF65-F5344CB8AC3E}">
        <p14:creationId xmlns:p14="http://schemas.microsoft.com/office/powerpoint/2010/main" val="2950989363"/>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3.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3.xml.rels><?xml version="1.0" encoding="UTF-8" standalone="yes"?>
<Relationships xmlns="http://schemas.openxmlformats.org/package/2006/relationships"><Relationship Id="rId3" Type="http://schemas.openxmlformats.org/officeDocument/2006/relationships/hyperlink" Target="https://fairmlbook.org/index.html" TargetMode="External"/><Relationship Id="rId2" Type="http://schemas.openxmlformats.org/officeDocument/2006/relationships/hyperlink" Target="https://obamawhitehouse.archives.gov/sites/default/files/microsites/ostp/2016_0504_data_discrimination.pdf" TargetMode="External"/><Relationship Id="rId1" Type="http://schemas.openxmlformats.org/officeDocument/2006/relationships/slideLayout" Target="../slideLayouts/slideLayout3.xml"/><Relationship Id="rId4" Type="http://schemas.openxmlformats.org/officeDocument/2006/relationships/hyperlink" Target="https://weaponsofmathdestructionbook.co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fairlearn.github.io/" TargetMode="External"/><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26DE4-7799-3E4E-827D-4D5496FDBCBB}"/>
              </a:ext>
            </a:extLst>
          </p:cNvPr>
          <p:cNvSpPr>
            <a:spLocks noGrp="1"/>
          </p:cNvSpPr>
          <p:nvPr>
            <p:ph type="title"/>
          </p:nvPr>
        </p:nvSpPr>
        <p:spPr/>
        <p:txBody>
          <a:bodyPr/>
          <a:lstStyle/>
          <a:p>
            <a:r>
              <a:rPr lang="en-US">
                <a:cs typeface="Calibri Light"/>
              </a:rPr>
              <a:t>Fairness in AI with </a:t>
            </a:r>
            <a:r>
              <a:rPr lang="en-US" err="1">
                <a:cs typeface="Calibri Light"/>
              </a:rPr>
              <a:t>Fairlearn</a:t>
            </a:r>
            <a:endParaRPr lang="en-US" err="1"/>
          </a:p>
        </p:txBody>
      </p:sp>
      <p:sp>
        <p:nvSpPr>
          <p:cNvPr id="3" name="Subtitle 2">
            <a:extLst>
              <a:ext uri="{FF2B5EF4-FFF2-40B4-BE49-F238E27FC236}">
                <a16:creationId xmlns:a16="http://schemas.microsoft.com/office/drawing/2014/main" id="{8FF2B768-87ED-9845-A505-9BE5C63B6EF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37912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B73B11-0304-44F8-B819-37A9B5FB1B2F}"/>
              </a:ext>
            </a:extLst>
          </p:cNvPr>
          <p:cNvSpPr>
            <a:spLocks noGrp="1"/>
          </p:cNvSpPr>
          <p:nvPr>
            <p:ph idx="4294967295"/>
          </p:nvPr>
        </p:nvSpPr>
        <p:spPr>
          <a:xfrm>
            <a:off x="833215" y="1868354"/>
            <a:ext cx="10515600" cy="4351338"/>
          </a:xfrm>
        </p:spPr>
        <p:txBody>
          <a:bodyPr vert="horz" lIns="91440" tIns="45720" rIns="91440" bIns="45720" rtlCol="0" anchor="ctr">
            <a:normAutofit/>
          </a:bodyPr>
          <a:lstStyle/>
          <a:p>
            <a:pPr marL="0" indent="0" algn="ctr">
              <a:buNone/>
            </a:pPr>
            <a:r>
              <a:rPr lang="en-GB" sz="7200" dirty="0">
                <a:cs typeface="Calibri"/>
              </a:rPr>
              <a:t>Should you explicitly include sensitive attributes </a:t>
            </a:r>
            <a:r>
              <a:rPr lang="en-GB" sz="7200">
                <a:cs typeface="Calibri"/>
              </a:rPr>
              <a:t>in a model</a:t>
            </a:r>
            <a:r>
              <a:rPr lang="en-GB" sz="7200" dirty="0">
                <a:cs typeface="Calibri"/>
              </a:rPr>
              <a:t>?</a:t>
            </a:r>
          </a:p>
        </p:txBody>
      </p:sp>
    </p:spTree>
    <p:extLst>
      <p:ext uri="{BB962C8B-B14F-4D97-AF65-F5344CB8AC3E}">
        <p14:creationId xmlns:p14="http://schemas.microsoft.com/office/powerpoint/2010/main" val="1866536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E4823-C66D-43EC-BE28-1817F543DDB2}"/>
              </a:ext>
            </a:extLst>
          </p:cNvPr>
          <p:cNvSpPr>
            <a:spLocks noGrp="1"/>
          </p:cNvSpPr>
          <p:nvPr>
            <p:ph type="title"/>
          </p:nvPr>
        </p:nvSpPr>
        <p:spPr/>
        <p:txBody>
          <a:bodyPr>
            <a:normAutofit/>
          </a:bodyPr>
          <a:lstStyle/>
          <a:p>
            <a:r>
              <a:rPr lang="en-GB">
                <a:cs typeface="Calibri Light"/>
              </a:rPr>
              <a:t>Demographic parity (1/ 4)</a:t>
            </a:r>
            <a:endParaRPr lang="en-US"/>
          </a:p>
        </p:txBody>
      </p:sp>
      <p:pic>
        <p:nvPicPr>
          <p:cNvPr id="6" name="Picture 6" descr="A picture containing game, ball, sport, person&#10;&#10;Description generated with very high confidence">
            <a:extLst>
              <a:ext uri="{FF2B5EF4-FFF2-40B4-BE49-F238E27FC236}">
                <a16:creationId xmlns:a16="http://schemas.microsoft.com/office/drawing/2014/main" id="{6389E091-AE84-4F52-95F2-59BE736FC658}"/>
              </a:ext>
            </a:extLst>
          </p:cNvPr>
          <p:cNvPicPr>
            <a:picLocks noGrp="1" noChangeAspect="1"/>
          </p:cNvPicPr>
          <p:nvPr>
            <p:ph idx="1"/>
          </p:nvPr>
        </p:nvPicPr>
        <p:blipFill rotWithShape="1">
          <a:blip r:embed="rId3"/>
          <a:stretch/>
        </p:blipFill>
        <p:spPr>
          <a:xfrm>
            <a:off x="840260" y="1640272"/>
            <a:ext cx="7219217" cy="4369844"/>
          </a:xfrm>
        </p:spPr>
      </p:pic>
      <p:sp>
        <p:nvSpPr>
          <p:cNvPr id="4" name="TextBox 3">
            <a:extLst>
              <a:ext uri="{FF2B5EF4-FFF2-40B4-BE49-F238E27FC236}">
                <a16:creationId xmlns:a16="http://schemas.microsoft.com/office/drawing/2014/main" id="{8A5F4AFB-6EDE-4A28-AC5A-1AD49AC9ADFA}"/>
              </a:ext>
            </a:extLst>
          </p:cNvPr>
          <p:cNvSpPr txBox="1"/>
          <p:nvPr/>
        </p:nvSpPr>
        <p:spPr>
          <a:xfrm>
            <a:off x="8064826" y="1641238"/>
            <a:ext cx="2743200"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dirty="0"/>
              <a:t>Roughly same ratio of </a:t>
            </a:r>
            <a:r>
              <a:rPr lang="en-GB" sz="2000"/>
              <a:t>women and men are selected for the same price money. </a:t>
            </a:r>
            <a:endParaRPr lang="en-GB" sz="2000" dirty="0">
              <a:cs typeface="Calibri"/>
            </a:endParaRPr>
          </a:p>
          <a:p>
            <a:endParaRPr lang="en-GB" sz="2000" dirty="0">
              <a:cs typeface="Calibri"/>
            </a:endParaRPr>
          </a:p>
          <a:p>
            <a:r>
              <a:rPr lang="en-GB" sz="2000">
                <a:cs typeface="Calibri"/>
              </a:rPr>
              <a:t>However, exist criticism because of unequal attentance and length of games.</a:t>
            </a:r>
            <a:endParaRPr lang="en-GB" sz="2000" dirty="0">
              <a:cs typeface="Calibri"/>
            </a:endParaRPr>
          </a:p>
        </p:txBody>
      </p:sp>
    </p:spTree>
    <p:extLst>
      <p:ext uri="{BB962C8B-B14F-4D97-AF65-F5344CB8AC3E}">
        <p14:creationId xmlns:p14="http://schemas.microsoft.com/office/powerpoint/2010/main" val="814101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E4823-C66D-43EC-BE28-1817F543DDB2}"/>
              </a:ext>
            </a:extLst>
          </p:cNvPr>
          <p:cNvSpPr>
            <a:spLocks noGrp="1"/>
          </p:cNvSpPr>
          <p:nvPr>
            <p:ph type="title"/>
          </p:nvPr>
        </p:nvSpPr>
        <p:spPr/>
        <p:txBody>
          <a:bodyPr>
            <a:normAutofit/>
          </a:bodyPr>
          <a:lstStyle/>
          <a:p>
            <a:r>
              <a:rPr lang="en-GB">
                <a:cs typeface="Calibri Light"/>
              </a:rPr>
              <a:t>Demographic parity (2/ 4)</a:t>
            </a:r>
            <a:endParaRPr lang="en-US"/>
          </a:p>
        </p:txBody>
      </p:sp>
      <p:pic>
        <p:nvPicPr>
          <p:cNvPr id="9" name="Picture 9" descr="A screenshot of a cell phone&#10;&#10;Description generated with very high confidence">
            <a:extLst>
              <a:ext uri="{FF2B5EF4-FFF2-40B4-BE49-F238E27FC236}">
                <a16:creationId xmlns:a16="http://schemas.microsoft.com/office/drawing/2014/main" id="{3655AE58-653A-4820-800E-137D56AD3EAE}"/>
              </a:ext>
            </a:extLst>
          </p:cNvPr>
          <p:cNvPicPr>
            <a:picLocks noChangeAspect="1"/>
          </p:cNvPicPr>
          <p:nvPr/>
        </p:nvPicPr>
        <p:blipFill rotWithShape="1">
          <a:blip r:embed="rId3"/>
          <a:srcRect r="33968" b="36015"/>
          <a:stretch/>
        </p:blipFill>
        <p:spPr>
          <a:xfrm>
            <a:off x="841149" y="1711046"/>
            <a:ext cx="6464642" cy="3604656"/>
          </a:xfrm>
          <a:prstGeom prst="rect">
            <a:avLst/>
          </a:prstGeom>
        </p:spPr>
      </p:pic>
      <p:sp>
        <p:nvSpPr>
          <p:cNvPr id="5" name="TextBox 4">
            <a:extLst>
              <a:ext uri="{FF2B5EF4-FFF2-40B4-BE49-F238E27FC236}">
                <a16:creationId xmlns:a16="http://schemas.microsoft.com/office/drawing/2014/main" id="{252E48A7-31A6-4DDD-AD64-79D2EBD5DE7A}"/>
              </a:ext>
            </a:extLst>
          </p:cNvPr>
          <p:cNvSpPr txBox="1"/>
          <p:nvPr/>
        </p:nvSpPr>
        <p:spPr>
          <a:xfrm>
            <a:off x="7644213" y="1804587"/>
            <a:ext cx="2743200"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dirty="0"/>
              <a:t>Demographic parity cannot always be achieved if it cannot be defended based </a:t>
            </a:r>
            <a:r>
              <a:rPr lang="en-GB" sz="2000"/>
              <a:t>on the other attributes.</a:t>
            </a:r>
            <a:endParaRPr lang="en-US" sz="2000">
              <a:cs typeface="Calibri"/>
            </a:endParaRPr>
          </a:p>
        </p:txBody>
      </p:sp>
    </p:spTree>
    <p:extLst>
      <p:ext uri="{BB962C8B-B14F-4D97-AF65-F5344CB8AC3E}">
        <p14:creationId xmlns:p14="http://schemas.microsoft.com/office/powerpoint/2010/main" val="2977389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CD84B-1039-40E5-8EBF-221A94D275E8}"/>
              </a:ext>
            </a:extLst>
          </p:cNvPr>
          <p:cNvSpPr>
            <a:spLocks noGrp="1"/>
          </p:cNvSpPr>
          <p:nvPr>
            <p:ph type="title"/>
          </p:nvPr>
        </p:nvSpPr>
        <p:spPr>
          <a:xfrm>
            <a:off x="838200" y="365125"/>
            <a:ext cx="10515600" cy="1325563"/>
          </a:xfrm>
        </p:spPr>
        <p:txBody>
          <a:bodyPr anchor="ctr">
            <a:normAutofit/>
          </a:bodyPr>
          <a:lstStyle/>
          <a:p>
            <a:r>
              <a:rPr lang="en-GB"/>
              <a:t>Demographic parity (3/ 4)</a:t>
            </a:r>
          </a:p>
        </p:txBody>
      </p:sp>
      <p:graphicFrame>
        <p:nvGraphicFramePr>
          <p:cNvPr id="15" name="Content Placeholder 2">
            <a:extLst>
              <a:ext uri="{FF2B5EF4-FFF2-40B4-BE49-F238E27FC236}">
                <a16:creationId xmlns:a16="http://schemas.microsoft.com/office/drawing/2014/main" id="{FE9182D5-48BA-464D-93B6-4138D03849FA}"/>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7" name="TextBox 66">
            <a:extLst>
              <a:ext uri="{FF2B5EF4-FFF2-40B4-BE49-F238E27FC236}">
                <a16:creationId xmlns:a16="http://schemas.microsoft.com/office/drawing/2014/main" id="{BAB0BBE0-8D1F-479A-B7B0-152F8C347964}"/>
              </a:ext>
            </a:extLst>
          </p:cNvPr>
          <p:cNvSpPr txBox="1"/>
          <p:nvPr/>
        </p:nvSpPr>
        <p:spPr>
          <a:xfrm>
            <a:off x="836645" y="5719665"/>
            <a:ext cx="1050834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Probability of being selected is undependent of sensitive attribute regardless of other explanatories.</a:t>
            </a:r>
          </a:p>
          <a:p>
            <a:r>
              <a:rPr lang="en-GB">
                <a:cs typeface="Calibri"/>
              </a:rPr>
              <a:t>Both one man and woman will win the price money of the winner at Wimbledon</a:t>
            </a:r>
          </a:p>
          <a:p>
            <a:r>
              <a:rPr lang="en-GB" dirty="0">
                <a:cs typeface="Calibri"/>
              </a:rPr>
              <a:t>Eventually the New Haven municipality could not promote firefighters according to their demographic parity </a:t>
            </a:r>
            <a:r>
              <a:rPr lang="en-GB">
                <a:cs typeface="Calibri"/>
              </a:rPr>
              <a:t>preference.</a:t>
            </a:r>
            <a:endParaRPr lang="en-GB" dirty="0">
              <a:cs typeface="Calibri"/>
            </a:endParaRPr>
          </a:p>
        </p:txBody>
      </p:sp>
    </p:spTree>
    <p:extLst>
      <p:ext uri="{BB962C8B-B14F-4D97-AF65-F5344CB8AC3E}">
        <p14:creationId xmlns:p14="http://schemas.microsoft.com/office/powerpoint/2010/main" val="2075151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CD84B-1039-40E5-8EBF-221A94D275E8}"/>
              </a:ext>
            </a:extLst>
          </p:cNvPr>
          <p:cNvSpPr>
            <a:spLocks noGrp="1"/>
          </p:cNvSpPr>
          <p:nvPr>
            <p:ph type="title"/>
          </p:nvPr>
        </p:nvSpPr>
        <p:spPr>
          <a:xfrm>
            <a:off x="838200" y="365125"/>
            <a:ext cx="10515600" cy="1325563"/>
          </a:xfrm>
        </p:spPr>
        <p:txBody>
          <a:bodyPr anchor="ctr">
            <a:normAutofit/>
          </a:bodyPr>
          <a:lstStyle/>
          <a:p>
            <a:r>
              <a:rPr lang="en-GB"/>
              <a:t>Demographic parity metrics (4/ 4)</a:t>
            </a:r>
          </a:p>
        </p:txBody>
      </p:sp>
      <p:graphicFrame>
        <p:nvGraphicFramePr>
          <p:cNvPr id="13" name="Content Placeholder 10">
            <a:extLst>
              <a:ext uri="{FF2B5EF4-FFF2-40B4-BE49-F238E27FC236}">
                <a16:creationId xmlns:a16="http://schemas.microsoft.com/office/drawing/2014/main" id="{610E72E0-A9A3-43BB-90D1-2AC7E5A655FE}"/>
              </a:ext>
            </a:extLst>
          </p:cNvPr>
          <p:cNvGraphicFramePr>
            <a:graphicFrameLocks noGrp="1"/>
          </p:cNvGraphicFramePr>
          <p:nvPr>
            <p:ph idx="1"/>
            <p:extLst>
              <p:ext uri="{D42A27DB-BD31-4B8C-83A1-F6EECF244321}">
                <p14:modId xmlns:p14="http://schemas.microsoft.com/office/powerpoint/2010/main" val="303113796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453068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EF0B1-A35B-4B89-9C02-7E842183F992}"/>
              </a:ext>
            </a:extLst>
          </p:cNvPr>
          <p:cNvSpPr>
            <a:spLocks noGrp="1"/>
          </p:cNvSpPr>
          <p:nvPr>
            <p:ph type="title"/>
          </p:nvPr>
        </p:nvSpPr>
        <p:spPr/>
        <p:txBody>
          <a:bodyPr/>
          <a:lstStyle/>
          <a:p>
            <a:r>
              <a:rPr lang="en-GB">
                <a:cs typeface="Calibri Light"/>
              </a:rPr>
              <a:t>Equalized odds (1/ 4)</a:t>
            </a:r>
            <a:endParaRPr lang="en-GB"/>
          </a:p>
        </p:txBody>
      </p:sp>
      <p:pic>
        <p:nvPicPr>
          <p:cNvPr id="4" name="Picture 4" descr="A screenshot of a social media post&#10;&#10;Description generated with very high confidence">
            <a:extLst>
              <a:ext uri="{FF2B5EF4-FFF2-40B4-BE49-F238E27FC236}">
                <a16:creationId xmlns:a16="http://schemas.microsoft.com/office/drawing/2014/main" id="{85B30D08-11FF-4B04-93FF-171DA6D7F719}"/>
              </a:ext>
            </a:extLst>
          </p:cNvPr>
          <p:cNvPicPr>
            <a:picLocks noGrp="1" noChangeAspect="1"/>
          </p:cNvPicPr>
          <p:nvPr>
            <p:ph idx="1"/>
          </p:nvPr>
        </p:nvPicPr>
        <p:blipFill rotWithShape="1">
          <a:blip r:embed="rId3"/>
          <a:srcRect r="34595" b="66448"/>
          <a:stretch/>
        </p:blipFill>
        <p:spPr>
          <a:xfrm>
            <a:off x="934153" y="1676509"/>
            <a:ext cx="8114273" cy="2656015"/>
          </a:xfrm>
        </p:spPr>
      </p:pic>
      <p:sp>
        <p:nvSpPr>
          <p:cNvPr id="5" name="TextBox 4">
            <a:extLst>
              <a:ext uri="{FF2B5EF4-FFF2-40B4-BE49-F238E27FC236}">
                <a16:creationId xmlns:a16="http://schemas.microsoft.com/office/drawing/2014/main" id="{3C6790D6-D16E-4560-BACF-3A0CC8F4B191}"/>
              </a:ext>
            </a:extLst>
          </p:cNvPr>
          <p:cNvSpPr txBox="1"/>
          <p:nvPr/>
        </p:nvSpPr>
        <p:spPr>
          <a:xfrm>
            <a:off x="935764" y="4425297"/>
            <a:ext cx="819826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cs typeface="Calibri"/>
              </a:rPr>
              <a:t>Wozniak encountered it unfair since his wife should have the same attributes, given that they own the same assets and thus the same credit possibilities.</a:t>
            </a:r>
            <a:endParaRPr lang="en-GB" dirty="0">
              <a:cs typeface="Calibri"/>
            </a:endParaRPr>
          </a:p>
        </p:txBody>
      </p:sp>
    </p:spTree>
    <p:extLst>
      <p:ext uri="{BB962C8B-B14F-4D97-AF65-F5344CB8AC3E}">
        <p14:creationId xmlns:p14="http://schemas.microsoft.com/office/powerpoint/2010/main" val="872075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EF0B1-A35B-4B89-9C02-7E842183F992}"/>
              </a:ext>
            </a:extLst>
          </p:cNvPr>
          <p:cNvSpPr>
            <a:spLocks noGrp="1"/>
          </p:cNvSpPr>
          <p:nvPr>
            <p:ph type="title"/>
          </p:nvPr>
        </p:nvSpPr>
        <p:spPr/>
        <p:txBody>
          <a:bodyPr/>
          <a:lstStyle/>
          <a:p>
            <a:r>
              <a:rPr lang="en-GB">
                <a:cs typeface="Calibri Light"/>
              </a:rPr>
              <a:t>Equalized odds (2/ 4)</a:t>
            </a:r>
            <a:endParaRPr lang="en-GB"/>
          </a:p>
        </p:txBody>
      </p:sp>
      <p:pic>
        <p:nvPicPr>
          <p:cNvPr id="7" name="Picture 7" descr="A screenshot of a cell phone&#10;&#10;Description generated with very high confidence">
            <a:extLst>
              <a:ext uri="{FF2B5EF4-FFF2-40B4-BE49-F238E27FC236}">
                <a16:creationId xmlns:a16="http://schemas.microsoft.com/office/drawing/2014/main" id="{41DDE329-C10A-4CF7-B189-1C00EB53FC7D}"/>
              </a:ext>
            </a:extLst>
          </p:cNvPr>
          <p:cNvPicPr>
            <a:picLocks noChangeAspect="1"/>
          </p:cNvPicPr>
          <p:nvPr/>
        </p:nvPicPr>
        <p:blipFill rotWithShape="1">
          <a:blip r:embed="rId3"/>
          <a:srcRect l="-29" t="-126" r="-114" b="49330"/>
          <a:stretch/>
        </p:blipFill>
        <p:spPr>
          <a:xfrm>
            <a:off x="836028" y="1955821"/>
            <a:ext cx="9168571" cy="2119847"/>
          </a:xfrm>
          <a:prstGeom prst="rect">
            <a:avLst/>
          </a:prstGeom>
        </p:spPr>
      </p:pic>
      <p:sp>
        <p:nvSpPr>
          <p:cNvPr id="3" name="TextBox 2">
            <a:extLst>
              <a:ext uri="{FF2B5EF4-FFF2-40B4-BE49-F238E27FC236}">
                <a16:creationId xmlns:a16="http://schemas.microsoft.com/office/drawing/2014/main" id="{6B63AFB6-B591-4BE3-8BA7-A75F33C6C81E}"/>
              </a:ext>
            </a:extLst>
          </p:cNvPr>
          <p:cNvSpPr txBox="1"/>
          <p:nvPr/>
        </p:nvSpPr>
        <p:spPr>
          <a:xfrm>
            <a:off x="836645" y="4786604"/>
            <a:ext cx="9088016"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t>He had a perfect ACT score, and a SAT score of 2230 and </a:t>
            </a:r>
            <a:r>
              <a:rPr lang="en-GB" dirty="0">
                <a:cs typeface="Calibri"/>
              </a:rPr>
              <a:t>was active in extracurricular activitities </a:t>
            </a:r>
            <a:r>
              <a:rPr lang="en-GB">
                <a:cs typeface="Calibri"/>
              </a:rPr>
              <a:t>(played piano and founded his high school math club, was a member of the debate club and sang for </a:t>
            </a:r>
            <a:r>
              <a:rPr lang="en-GB" dirty="0">
                <a:cs typeface="Calibri"/>
              </a:rPr>
              <a:t>Obama).</a:t>
            </a:r>
            <a:endParaRPr lang="en-US" dirty="0"/>
          </a:p>
          <a:p>
            <a:r>
              <a:rPr lang="en-GB">
                <a:cs typeface="Calibri"/>
              </a:rPr>
              <a:t>Harvard (20% Asian, while in US population about 6% of asian descent).</a:t>
            </a:r>
            <a:endParaRPr lang="en-GB" dirty="0">
              <a:cs typeface="Calibri"/>
            </a:endParaRPr>
          </a:p>
          <a:p>
            <a:r>
              <a:rPr lang="en-GB" dirty="0">
                <a:cs typeface="Calibri"/>
              </a:rPr>
              <a:t>He referred to a Princeton study of 2009 that indicates that SAT score of Asians &gt; White &gt; Latino </a:t>
            </a:r>
            <a:r>
              <a:rPr lang="en-GB">
                <a:cs typeface="Calibri"/>
              </a:rPr>
              <a:t>&gt; Black for same probability of entry in selective university.</a:t>
            </a:r>
            <a:endParaRPr lang="en-GB" dirty="0">
              <a:cs typeface="Calibri"/>
            </a:endParaRPr>
          </a:p>
          <a:p>
            <a:r>
              <a:rPr lang="en-GB" dirty="0">
                <a:cs typeface="Calibri"/>
              </a:rPr>
              <a:t>  </a:t>
            </a:r>
            <a:endParaRPr lang="en-GB" dirty="0"/>
          </a:p>
        </p:txBody>
      </p:sp>
    </p:spTree>
    <p:extLst>
      <p:ext uri="{BB962C8B-B14F-4D97-AF65-F5344CB8AC3E}">
        <p14:creationId xmlns:p14="http://schemas.microsoft.com/office/powerpoint/2010/main" val="2142139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CD84B-1039-40E5-8EBF-221A94D275E8}"/>
              </a:ext>
            </a:extLst>
          </p:cNvPr>
          <p:cNvSpPr>
            <a:spLocks noGrp="1"/>
          </p:cNvSpPr>
          <p:nvPr>
            <p:ph type="title"/>
          </p:nvPr>
        </p:nvSpPr>
        <p:spPr>
          <a:xfrm>
            <a:off x="838200" y="365125"/>
            <a:ext cx="10515600" cy="1325563"/>
          </a:xfrm>
        </p:spPr>
        <p:txBody>
          <a:bodyPr anchor="ctr">
            <a:normAutofit/>
          </a:bodyPr>
          <a:lstStyle/>
          <a:p>
            <a:r>
              <a:rPr lang="en-GB"/>
              <a:t>Equalized odds (3/ 4)</a:t>
            </a:r>
          </a:p>
        </p:txBody>
      </p:sp>
      <p:graphicFrame>
        <p:nvGraphicFramePr>
          <p:cNvPr id="15" name="Content Placeholder 2">
            <a:extLst>
              <a:ext uri="{FF2B5EF4-FFF2-40B4-BE49-F238E27FC236}">
                <a16:creationId xmlns:a16="http://schemas.microsoft.com/office/drawing/2014/main" id="{FE9182D5-48BA-464D-93B6-4138D03849FA}"/>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102979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CD84B-1039-40E5-8EBF-221A94D275E8}"/>
              </a:ext>
            </a:extLst>
          </p:cNvPr>
          <p:cNvSpPr>
            <a:spLocks noGrp="1"/>
          </p:cNvSpPr>
          <p:nvPr>
            <p:ph type="title"/>
          </p:nvPr>
        </p:nvSpPr>
        <p:spPr>
          <a:xfrm>
            <a:off x="838200" y="365125"/>
            <a:ext cx="10515600" cy="1325563"/>
          </a:xfrm>
        </p:spPr>
        <p:txBody>
          <a:bodyPr anchor="ctr">
            <a:normAutofit/>
          </a:bodyPr>
          <a:lstStyle/>
          <a:p>
            <a:r>
              <a:rPr lang="en-GB"/>
              <a:t>Equalized odds (4/ 4) metrics</a:t>
            </a:r>
          </a:p>
        </p:txBody>
      </p:sp>
      <p:graphicFrame>
        <p:nvGraphicFramePr>
          <p:cNvPr id="13" name="Content Placeholder 10">
            <a:extLst>
              <a:ext uri="{FF2B5EF4-FFF2-40B4-BE49-F238E27FC236}">
                <a16:creationId xmlns:a16="http://schemas.microsoft.com/office/drawing/2014/main" id="{610E72E0-A9A3-43BB-90D1-2AC7E5A655FE}"/>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354763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B73B11-0304-44F8-B819-37A9B5FB1B2F}"/>
              </a:ext>
            </a:extLst>
          </p:cNvPr>
          <p:cNvSpPr>
            <a:spLocks noGrp="1"/>
          </p:cNvSpPr>
          <p:nvPr>
            <p:ph idx="4294967295"/>
          </p:nvPr>
        </p:nvSpPr>
        <p:spPr>
          <a:xfrm>
            <a:off x="833215" y="1868354"/>
            <a:ext cx="10515600" cy="4351338"/>
          </a:xfrm>
        </p:spPr>
        <p:txBody>
          <a:bodyPr vert="horz" lIns="91440" tIns="45720" rIns="91440" bIns="45720" rtlCol="0" anchor="ctr">
            <a:normAutofit/>
          </a:bodyPr>
          <a:lstStyle/>
          <a:p>
            <a:pPr marL="0" indent="0" algn="ctr">
              <a:buNone/>
            </a:pPr>
            <a:r>
              <a:rPr lang="en-GB" sz="7200">
                <a:cs typeface="Calibri"/>
              </a:rPr>
              <a:t>Which definition of fairness </a:t>
            </a:r>
            <a:r>
              <a:rPr lang="en-GB" sz="7200" dirty="0">
                <a:cs typeface="Calibri"/>
              </a:rPr>
              <a:t>do you prefer?</a:t>
            </a:r>
          </a:p>
        </p:txBody>
      </p:sp>
    </p:spTree>
    <p:extLst>
      <p:ext uri="{BB962C8B-B14F-4D97-AF65-F5344CB8AC3E}">
        <p14:creationId xmlns:p14="http://schemas.microsoft.com/office/powerpoint/2010/main" val="1186071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6D31C8-7E98-40A7-94BF-E4D6CB79D3C6}"/>
              </a:ext>
            </a:extLst>
          </p:cNvPr>
          <p:cNvSpPr>
            <a:spLocks noGrp="1"/>
          </p:cNvSpPr>
          <p:nvPr>
            <p:ph type="title"/>
          </p:nvPr>
        </p:nvSpPr>
        <p:spPr>
          <a:xfrm>
            <a:off x="838200" y="365125"/>
            <a:ext cx="10515600" cy="1325563"/>
          </a:xfrm>
        </p:spPr>
        <p:txBody>
          <a:bodyPr anchor="ctr">
            <a:normAutofit/>
          </a:bodyPr>
          <a:lstStyle/>
          <a:p>
            <a:r>
              <a:rPr lang="en-GB"/>
              <a:t>About me</a:t>
            </a:r>
          </a:p>
        </p:txBody>
      </p:sp>
      <p:pic>
        <p:nvPicPr>
          <p:cNvPr id="15" name="Picture 15" descr="A picture containing knife&#10;&#10;Description automatically generated">
            <a:extLst>
              <a:ext uri="{FF2B5EF4-FFF2-40B4-BE49-F238E27FC236}">
                <a16:creationId xmlns:a16="http://schemas.microsoft.com/office/drawing/2014/main" id="{4193319A-1D16-49B4-BABE-CD01A3B51A9D}"/>
              </a:ext>
            </a:extLst>
          </p:cNvPr>
          <p:cNvPicPr>
            <a:picLocks noChangeAspect="1"/>
          </p:cNvPicPr>
          <p:nvPr/>
        </p:nvPicPr>
        <p:blipFill>
          <a:blip r:embed="rId3"/>
          <a:stretch>
            <a:fillRect/>
          </a:stretch>
        </p:blipFill>
        <p:spPr>
          <a:xfrm>
            <a:off x="4995017" y="4267739"/>
            <a:ext cx="5520583" cy="1527195"/>
          </a:xfrm>
          <a:prstGeom prst="rect">
            <a:avLst/>
          </a:prstGeom>
        </p:spPr>
      </p:pic>
      <p:sp>
        <p:nvSpPr>
          <p:cNvPr id="16" name="TextBox 15">
            <a:extLst>
              <a:ext uri="{FF2B5EF4-FFF2-40B4-BE49-F238E27FC236}">
                <a16:creationId xmlns:a16="http://schemas.microsoft.com/office/drawing/2014/main" id="{0D463753-CA18-467C-842F-C27A3B614C48}"/>
              </a:ext>
            </a:extLst>
          </p:cNvPr>
          <p:cNvSpPr txBox="1"/>
          <p:nvPr/>
        </p:nvSpPr>
        <p:spPr>
          <a:xfrm>
            <a:off x="4995017" y="2887054"/>
            <a:ext cx="520011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dirty="0"/>
              <a:t>Bert Wassink, Data scientist @</a:t>
            </a:r>
            <a:endParaRPr lang="en-US" sz="2400" dirty="0">
              <a:cs typeface="Calibri"/>
            </a:endParaRPr>
          </a:p>
        </p:txBody>
      </p:sp>
      <p:pic>
        <p:nvPicPr>
          <p:cNvPr id="2" name="Picture 3" descr="A person sitting in front of a mountain&#10;&#10;Description automatically generated">
            <a:extLst>
              <a:ext uri="{FF2B5EF4-FFF2-40B4-BE49-F238E27FC236}">
                <a16:creationId xmlns:a16="http://schemas.microsoft.com/office/drawing/2014/main" id="{74CB9A84-5834-4F91-87EE-D22D4BD1337B}"/>
              </a:ext>
            </a:extLst>
          </p:cNvPr>
          <p:cNvPicPr>
            <a:picLocks noChangeAspect="1"/>
          </p:cNvPicPr>
          <p:nvPr/>
        </p:nvPicPr>
        <p:blipFill rotWithShape="1">
          <a:blip r:embed="rId4"/>
          <a:srcRect l="20109" t="8515" r="14410" b="218"/>
          <a:stretch/>
        </p:blipFill>
        <p:spPr>
          <a:xfrm>
            <a:off x="842606" y="1527628"/>
            <a:ext cx="2333864" cy="4332408"/>
          </a:xfrm>
          <a:prstGeom prst="rect">
            <a:avLst/>
          </a:prstGeom>
        </p:spPr>
      </p:pic>
    </p:spTree>
    <p:extLst>
      <p:ext uri="{BB962C8B-B14F-4D97-AF65-F5344CB8AC3E}">
        <p14:creationId xmlns:p14="http://schemas.microsoft.com/office/powerpoint/2010/main" val="29039691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B73B11-0304-44F8-B819-37A9B5FB1B2F}"/>
              </a:ext>
            </a:extLst>
          </p:cNvPr>
          <p:cNvSpPr>
            <a:spLocks noGrp="1"/>
          </p:cNvSpPr>
          <p:nvPr>
            <p:ph idx="4294967295"/>
          </p:nvPr>
        </p:nvSpPr>
        <p:spPr>
          <a:xfrm>
            <a:off x="833215" y="1868354"/>
            <a:ext cx="10515600" cy="4351338"/>
          </a:xfrm>
        </p:spPr>
        <p:txBody>
          <a:bodyPr vert="horz" lIns="91440" tIns="45720" rIns="91440" bIns="45720" rtlCol="0" anchor="ctr">
            <a:normAutofit/>
          </a:bodyPr>
          <a:lstStyle/>
          <a:p>
            <a:pPr marL="0" indent="0" algn="ctr">
              <a:buNone/>
            </a:pPr>
            <a:r>
              <a:rPr lang="en-GB" sz="7200">
                <a:cs typeface="Calibri"/>
              </a:rPr>
              <a:t>Demo</a:t>
            </a:r>
          </a:p>
        </p:txBody>
      </p:sp>
    </p:spTree>
    <p:extLst>
      <p:ext uri="{BB962C8B-B14F-4D97-AF65-F5344CB8AC3E}">
        <p14:creationId xmlns:p14="http://schemas.microsoft.com/office/powerpoint/2010/main" val="42032040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B73B11-0304-44F8-B819-37A9B5FB1B2F}"/>
              </a:ext>
            </a:extLst>
          </p:cNvPr>
          <p:cNvSpPr>
            <a:spLocks noGrp="1"/>
          </p:cNvSpPr>
          <p:nvPr>
            <p:ph idx="4294967295"/>
          </p:nvPr>
        </p:nvSpPr>
        <p:spPr>
          <a:xfrm>
            <a:off x="833215" y="1868354"/>
            <a:ext cx="10515600" cy="4351338"/>
          </a:xfrm>
        </p:spPr>
        <p:txBody>
          <a:bodyPr vert="horz" lIns="91440" tIns="45720" rIns="91440" bIns="45720" rtlCol="0" anchor="ctr">
            <a:normAutofit/>
          </a:bodyPr>
          <a:lstStyle/>
          <a:p>
            <a:pPr marL="0" indent="0" algn="ctr">
              <a:buNone/>
            </a:pPr>
            <a:r>
              <a:rPr lang="en-GB" sz="7200" dirty="0">
                <a:cs typeface="Calibri"/>
              </a:rPr>
              <a:t>What determines the amount of </a:t>
            </a:r>
            <a:r>
              <a:rPr lang="en-GB" sz="7200">
                <a:cs typeface="Calibri"/>
              </a:rPr>
              <a:t>accuracy you are </a:t>
            </a:r>
            <a:r>
              <a:rPr lang="en-GB" sz="7200" dirty="0">
                <a:cs typeface="Calibri"/>
              </a:rPr>
              <a:t>willing to sacrifice for fairness?</a:t>
            </a:r>
            <a:endParaRPr lang="en-US" dirty="0"/>
          </a:p>
        </p:txBody>
      </p:sp>
    </p:spTree>
    <p:extLst>
      <p:ext uri="{BB962C8B-B14F-4D97-AF65-F5344CB8AC3E}">
        <p14:creationId xmlns:p14="http://schemas.microsoft.com/office/powerpoint/2010/main" val="1165710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C3749-D08B-42A5-9CD8-4BEEA5510AF7}"/>
              </a:ext>
            </a:extLst>
          </p:cNvPr>
          <p:cNvSpPr>
            <a:spLocks noGrp="1"/>
          </p:cNvSpPr>
          <p:nvPr>
            <p:ph type="title"/>
          </p:nvPr>
        </p:nvSpPr>
        <p:spPr>
          <a:xfrm>
            <a:off x="838200" y="365125"/>
            <a:ext cx="10515600" cy="1325563"/>
          </a:xfrm>
        </p:spPr>
        <p:txBody>
          <a:bodyPr anchor="ctr">
            <a:normAutofit/>
          </a:bodyPr>
          <a:lstStyle/>
          <a:p>
            <a:r>
              <a:rPr lang="en-GB"/>
              <a:t>My opinion</a:t>
            </a:r>
          </a:p>
        </p:txBody>
      </p:sp>
      <p:graphicFrame>
        <p:nvGraphicFramePr>
          <p:cNvPr id="5" name="Content Placeholder 2">
            <a:extLst>
              <a:ext uri="{FF2B5EF4-FFF2-40B4-BE49-F238E27FC236}">
                <a16:creationId xmlns:a16="http://schemas.microsoft.com/office/drawing/2014/main" id="{8370AAE6-57F2-442E-AAC2-1FD4F576B4DC}"/>
              </a:ext>
            </a:extLst>
          </p:cNvPr>
          <p:cNvGraphicFramePr>
            <a:graphicFrameLocks noGrp="1"/>
          </p:cNvGraphicFramePr>
          <p:nvPr>
            <p:ph idx="1"/>
            <p:extLst>
              <p:ext uri="{D42A27DB-BD31-4B8C-83A1-F6EECF244321}">
                <p14:modId xmlns:p14="http://schemas.microsoft.com/office/powerpoint/2010/main" val="377887768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802362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012FC-7CE2-4F7F-AF99-9C3FAC84F7BA}"/>
              </a:ext>
            </a:extLst>
          </p:cNvPr>
          <p:cNvSpPr>
            <a:spLocks noGrp="1"/>
          </p:cNvSpPr>
          <p:nvPr>
            <p:ph type="title"/>
          </p:nvPr>
        </p:nvSpPr>
        <p:spPr/>
        <p:txBody>
          <a:bodyPr/>
          <a:lstStyle/>
          <a:p>
            <a:r>
              <a:rPr lang="en-GB">
                <a:cs typeface="Calibri Light"/>
              </a:rPr>
              <a:t>For the interested reader</a:t>
            </a:r>
            <a:endParaRPr lang="en-GB"/>
          </a:p>
        </p:txBody>
      </p:sp>
      <p:sp>
        <p:nvSpPr>
          <p:cNvPr id="3" name="Content Placeholder 2">
            <a:extLst>
              <a:ext uri="{FF2B5EF4-FFF2-40B4-BE49-F238E27FC236}">
                <a16:creationId xmlns:a16="http://schemas.microsoft.com/office/drawing/2014/main" id="{96A911F0-4F4A-4EF0-8B62-C327A83AA444}"/>
              </a:ext>
            </a:extLst>
          </p:cNvPr>
          <p:cNvSpPr>
            <a:spLocks noGrp="1"/>
          </p:cNvSpPr>
          <p:nvPr>
            <p:ph idx="1"/>
          </p:nvPr>
        </p:nvSpPr>
        <p:spPr/>
        <p:txBody>
          <a:bodyPr vert="horz" lIns="91440" tIns="45720" rIns="91440" bIns="45720" rtlCol="0" anchor="t">
            <a:normAutofit lnSpcReduction="10000"/>
          </a:bodyPr>
          <a:lstStyle/>
          <a:p>
            <a:pPr marL="0" indent="0">
              <a:buNone/>
            </a:pPr>
            <a:r>
              <a:rPr lang="en-GB" dirty="0">
                <a:ea typeface="+mn-lt"/>
                <a:cs typeface="+mn-lt"/>
                <a:hlinkClick r:id="rId2"/>
              </a:rPr>
              <a:t>Big Data: A Report on Algorithmic Systems, Opportunity, and Civil Rights</a:t>
            </a:r>
            <a:br>
              <a:rPr lang="en-GB" dirty="0">
                <a:ea typeface="+mn-lt"/>
                <a:cs typeface="+mn-lt"/>
              </a:rPr>
            </a:br>
            <a:r>
              <a:rPr lang="en-GB">
                <a:ea typeface="+mn-lt"/>
                <a:cs typeface="+mn-lt"/>
              </a:rPr>
              <a:t>The White House. 2016.</a:t>
            </a:r>
            <a:endParaRPr lang="en-US"/>
          </a:p>
          <a:p>
            <a:endParaRPr lang="en-GB" i="1" dirty="0"/>
          </a:p>
          <a:p>
            <a:pPr marL="0" indent="0">
              <a:buNone/>
            </a:pPr>
            <a:r>
              <a:rPr lang="en-GB" i="1" dirty="0">
                <a:hlinkClick r:id="rId3"/>
              </a:rPr>
              <a:t>Fairness and machine learning, </a:t>
            </a:r>
            <a:r>
              <a:rPr lang="en-GB" i="1" dirty="0">
                <a:ea typeface="+mn-lt"/>
                <a:cs typeface="+mn-lt"/>
                <a:hlinkClick r:id="rId3"/>
              </a:rPr>
              <a:t>Limitations and Opportunities</a:t>
            </a:r>
            <a:endParaRPr lang="en-GB">
              <a:ea typeface="+mn-lt"/>
              <a:cs typeface="+mn-lt"/>
            </a:endParaRPr>
          </a:p>
          <a:p>
            <a:pPr marL="0" indent="0">
              <a:buNone/>
            </a:pPr>
            <a:r>
              <a:rPr lang="en-GB">
                <a:ea typeface="+mn-lt"/>
                <a:cs typeface="+mn-lt"/>
              </a:rPr>
              <a:t>Solon Barocas, Moritz Hardt, Arvind Narayanan (In progress)</a:t>
            </a:r>
          </a:p>
          <a:p>
            <a:endParaRPr lang="en-GB" i="1" dirty="0">
              <a:ea typeface="+mn-lt"/>
              <a:cs typeface="+mn-lt"/>
            </a:endParaRPr>
          </a:p>
          <a:p>
            <a:pPr marL="0" indent="0">
              <a:buNone/>
            </a:pPr>
            <a:r>
              <a:rPr lang="en-US" b="1" dirty="0">
                <a:ea typeface="+mn-lt"/>
                <a:cs typeface="+mn-lt"/>
                <a:hlinkClick r:id="rId4"/>
              </a:rPr>
              <a:t>Weapons of Math Destruction</a:t>
            </a:r>
            <a:endParaRPr lang="en-US">
              <a:cs typeface="Calibri"/>
            </a:endParaRPr>
          </a:p>
          <a:p>
            <a:pPr marL="0" indent="0">
              <a:buNone/>
            </a:pPr>
            <a:r>
              <a:rPr lang="en-US"/>
              <a:t>Cathy o'neill (2017)</a:t>
            </a:r>
            <a:br>
              <a:rPr lang="en-US" dirty="0"/>
            </a:br>
            <a:endParaRPr lang="en-US">
              <a:cs typeface="Calibri"/>
            </a:endParaRPr>
          </a:p>
          <a:p>
            <a:pPr marL="0" indent="0">
              <a:buNone/>
            </a:pPr>
            <a:endParaRPr lang="en-US" dirty="0">
              <a:cs typeface="Calibri"/>
            </a:endParaRPr>
          </a:p>
          <a:p>
            <a:endParaRPr lang="en-GB" dirty="0">
              <a:cs typeface="Calibri"/>
            </a:endParaRPr>
          </a:p>
        </p:txBody>
      </p:sp>
    </p:spTree>
    <p:extLst>
      <p:ext uri="{BB962C8B-B14F-4D97-AF65-F5344CB8AC3E}">
        <p14:creationId xmlns:p14="http://schemas.microsoft.com/office/powerpoint/2010/main" val="28884579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92AA98-80CA-4248-9466-ED0317D65EFB}"/>
              </a:ext>
            </a:extLst>
          </p:cNvPr>
          <p:cNvSpPr>
            <a:spLocks noGrp="1"/>
          </p:cNvSpPr>
          <p:nvPr>
            <p:ph type="title"/>
          </p:nvPr>
        </p:nvSpPr>
        <p:spPr/>
        <p:txBody>
          <a:bodyPr/>
          <a:lstStyle/>
          <a:p>
            <a:r>
              <a:rPr lang="en-GB">
                <a:cs typeface="Calibri Light"/>
              </a:rPr>
              <a:t>Agenda</a:t>
            </a:r>
          </a:p>
        </p:txBody>
      </p:sp>
      <p:pic>
        <p:nvPicPr>
          <p:cNvPr id="5" name="Picture 5" descr="A picture containing drawing&#10;&#10;Description generated with very high confidence">
            <a:extLst>
              <a:ext uri="{FF2B5EF4-FFF2-40B4-BE49-F238E27FC236}">
                <a16:creationId xmlns:a16="http://schemas.microsoft.com/office/drawing/2014/main" id="{244CCB66-C2FA-4C9D-9FA7-8769169B576A}"/>
              </a:ext>
            </a:extLst>
          </p:cNvPr>
          <p:cNvPicPr>
            <a:picLocks noGrp="1" noChangeAspect="1"/>
          </p:cNvPicPr>
          <p:nvPr>
            <p:ph idx="1"/>
          </p:nvPr>
        </p:nvPicPr>
        <p:blipFill>
          <a:blip r:embed="rId2"/>
          <a:stretch>
            <a:fillRect/>
          </a:stretch>
        </p:blipFill>
        <p:spPr>
          <a:xfrm>
            <a:off x="5055001" y="1872107"/>
            <a:ext cx="6172200" cy="996300"/>
          </a:xfrm>
        </p:spPr>
      </p:pic>
      <p:sp>
        <p:nvSpPr>
          <p:cNvPr id="2" name="Subtitle 1">
            <a:extLst>
              <a:ext uri="{FF2B5EF4-FFF2-40B4-BE49-F238E27FC236}">
                <a16:creationId xmlns:a16="http://schemas.microsoft.com/office/drawing/2014/main" id="{323C7DC4-8FBC-4B96-AE3A-AD40197B2A58}"/>
              </a:ext>
            </a:extLst>
          </p:cNvPr>
          <p:cNvSpPr>
            <a:spLocks noGrp="1"/>
          </p:cNvSpPr>
          <p:nvPr>
            <p:ph type="body" sz="half" idx="2"/>
          </p:nvPr>
        </p:nvSpPr>
        <p:spPr/>
        <p:txBody>
          <a:bodyPr vert="horz" lIns="91440" tIns="45720" rIns="91440" bIns="45720" rtlCol="0" anchor="t">
            <a:normAutofit/>
          </a:bodyPr>
          <a:lstStyle/>
          <a:p>
            <a:pPr marL="608965" indent="-456565"/>
            <a:r>
              <a:rPr lang="en-GB" sz="2400">
                <a:cs typeface="Calibri"/>
              </a:rPr>
              <a:t>Fairness</a:t>
            </a:r>
            <a:endParaRPr lang="en-GB" sz="2400" dirty="0">
              <a:cs typeface="Calibri"/>
            </a:endParaRPr>
          </a:p>
          <a:p>
            <a:pPr marL="608965" indent="-456565"/>
            <a:r>
              <a:rPr lang="en-GB" sz="2400">
                <a:cs typeface="Calibri"/>
              </a:rPr>
              <a:t>(Un)fairness examples</a:t>
            </a:r>
            <a:endParaRPr lang="en-GB"/>
          </a:p>
          <a:p>
            <a:pPr marL="608965" indent="-456565"/>
            <a:r>
              <a:rPr lang="en-GB" sz="2400" dirty="0">
                <a:cs typeface="Calibri"/>
              </a:rPr>
              <a:t>Fairness metrics in a classification setting</a:t>
            </a:r>
          </a:p>
          <a:p>
            <a:pPr marL="608965" indent="-456565"/>
            <a:r>
              <a:rPr lang="en-GB" sz="2400" dirty="0">
                <a:cs typeface="Calibri"/>
              </a:rPr>
              <a:t>Demo</a:t>
            </a:r>
            <a:endParaRPr lang="en-GB" dirty="0"/>
          </a:p>
          <a:p>
            <a:pPr marL="608965" indent="-456565"/>
            <a:endParaRPr lang="en-GB" sz="2400" dirty="0">
              <a:cs typeface="Calibri"/>
            </a:endParaRPr>
          </a:p>
          <a:p>
            <a:pPr marL="608965" indent="-456565"/>
            <a:r>
              <a:rPr lang="en-GB" sz="2400" dirty="0">
                <a:ea typeface="+mn-lt"/>
                <a:cs typeface="+mn-lt"/>
                <a:hlinkClick r:id="rId3"/>
              </a:rPr>
              <a:t>https://fairlearn.github.io/</a:t>
            </a:r>
            <a:endParaRPr lang="en-GB">
              <a:ea typeface="+mn-lt"/>
              <a:cs typeface="+mn-lt"/>
            </a:endParaRPr>
          </a:p>
        </p:txBody>
      </p:sp>
    </p:spTree>
    <p:extLst>
      <p:ext uri="{BB962C8B-B14F-4D97-AF65-F5344CB8AC3E}">
        <p14:creationId xmlns:p14="http://schemas.microsoft.com/office/powerpoint/2010/main" val="588050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CD84B-1039-40E5-8EBF-221A94D275E8}"/>
              </a:ext>
            </a:extLst>
          </p:cNvPr>
          <p:cNvSpPr>
            <a:spLocks noGrp="1"/>
          </p:cNvSpPr>
          <p:nvPr>
            <p:ph type="title"/>
          </p:nvPr>
        </p:nvSpPr>
        <p:spPr>
          <a:xfrm>
            <a:off x="838200" y="365125"/>
            <a:ext cx="10515600" cy="1325563"/>
          </a:xfrm>
        </p:spPr>
        <p:txBody>
          <a:bodyPr anchor="ctr">
            <a:normAutofit/>
          </a:bodyPr>
          <a:lstStyle/>
          <a:p>
            <a:r>
              <a:rPr lang="en-GB"/>
              <a:t>Fairness</a:t>
            </a:r>
            <a:endParaRPr lang="en-US"/>
          </a:p>
        </p:txBody>
      </p:sp>
      <p:graphicFrame>
        <p:nvGraphicFramePr>
          <p:cNvPr id="15" name="Content Placeholder 2">
            <a:extLst>
              <a:ext uri="{FF2B5EF4-FFF2-40B4-BE49-F238E27FC236}">
                <a16:creationId xmlns:a16="http://schemas.microsoft.com/office/drawing/2014/main" id="{FE9182D5-48BA-464D-93B6-4138D03849FA}"/>
              </a:ext>
            </a:extLst>
          </p:cNvPr>
          <p:cNvGraphicFramePr>
            <a:graphicFrameLocks noGrp="1"/>
          </p:cNvGraphicFramePr>
          <p:nvPr>
            <p:ph idx="1"/>
            <p:extLst>
              <p:ext uri="{D42A27DB-BD31-4B8C-83A1-F6EECF244321}">
                <p14:modId xmlns:p14="http://schemas.microsoft.com/office/powerpoint/2010/main" val="7871917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14104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92AA98-80CA-4248-9466-ED0317D65EFB}"/>
              </a:ext>
            </a:extLst>
          </p:cNvPr>
          <p:cNvSpPr>
            <a:spLocks noGrp="1"/>
          </p:cNvSpPr>
          <p:nvPr>
            <p:ph type="title"/>
          </p:nvPr>
        </p:nvSpPr>
        <p:spPr/>
        <p:txBody>
          <a:bodyPr>
            <a:normAutofit/>
          </a:bodyPr>
          <a:lstStyle/>
          <a:p>
            <a:r>
              <a:rPr lang="en-GB">
                <a:cs typeface="Calibri Light"/>
              </a:rPr>
              <a:t>Harms</a:t>
            </a:r>
            <a:endParaRPr lang="en-US"/>
          </a:p>
        </p:txBody>
      </p:sp>
      <p:pic>
        <p:nvPicPr>
          <p:cNvPr id="4" name="Picture 4" descr="A screenshot of a cell phone&#10;&#10;Description automatically generated">
            <a:extLst>
              <a:ext uri="{FF2B5EF4-FFF2-40B4-BE49-F238E27FC236}">
                <a16:creationId xmlns:a16="http://schemas.microsoft.com/office/drawing/2014/main" id="{842AD387-F634-48BB-A32E-BCFB01A55C3B}"/>
              </a:ext>
            </a:extLst>
          </p:cNvPr>
          <p:cNvPicPr>
            <a:picLocks noGrp="1" noChangeAspect="1"/>
          </p:cNvPicPr>
          <p:nvPr>
            <p:ph sz="half" idx="2"/>
          </p:nvPr>
        </p:nvPicPr>
        <p:blipFill>
          <a:blip r:embed="rId3"/>
          <a:stretch>
            <a:fillRect/>
          </a:stretch>
        </p:blipFill>
        <p:spPr>
          <a:xfrm>
            <a:off x="6172200" y="1959449"/>
            <a:ext cx="5181600" cy="4083690"/>
          </a:xfrm>
        </p:spPr>
      </p:pic>
      <p:pic>
        <p:nvPicPr>
          <p:cNvPr id="5" name="Picture 6" descr="A close up of text on a black background&#10;&#10;Description automatically generated">
            <a:extLst>
              <a:ext uri="{FF2B5EF4-FFF2-40B4-BE49-F238E27FC236}">
                <a16:creationId xmlns:a16="http://schemas.microsoft.com/office/drawing/2014/main" id="{FFC981C7-139F-4F39-B577-B7A49313E81C}"/>
              </a:ext>
            </a:extLst>
          </p:cNvPr>
          <p:cNvPicPr>
            <a:picLocks noGrp="1" noChangeAspect="1"/>
          </p:cNvPicPr>
          <p:nvPr>
            <p:ph sz="half" idx="1"/>
          </p:nvPr>
        </p:nvPicPr>
        <p:blipFill>
          <a:blip r:embed="rId4"/>
          <a:stretch>
            <a:fillRect/>
          </a:stretch>
        </p:blipFill>
        <p:spPr>
          <a:xfrm>
            <a:off x="838200" y="2017906"/>
            <a:ext cx="5181600" cy="3966775"/>
          </a:xfrm>
        </p:spPr>
      </p:pic>
    </p:spTree>
    <p:extLst>
      <p:ext uri="{BB962C8B-B14F-4D97-AF65-F5344CB8AC3E}">
        <p14:creationId xmlns:p14="http://schemas.microsoft.com/office/powerpoint/2010/main" val="35229697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92AA98-80CA-4248-9466-ED0317D65EFB}"/>
              </a:ext>
            </a:extLst>
          </p:cNvPr>
          <p:cNvSpPr>
            <a:spLocks noGrp="1"/>
          </p:cNvSpPr>
          <p:nvPr>
            <p:ph type="title"/>
          </p:nvPr>
        </p:nvSpPr>
        <p:spPr/>
        <p:txBody>
          <a:bodyPr/>
          <a:lstStyle/>
          <a:p>
            <a:r>
              <a:rPr lang="en-GB">
                <a:cs typeface="Calibri Light"/>
              </a:rPr>
              <a:t>Toolbox</a:t>
            </a:r>
            <a:endParaRPr lang="en-US"/>
          </a:p>
        </p:txBody>
      </p:sp>
      <p:sp>
        <p:nvSpPr>
          <p:cNvPr id="2" name="Subtitle 1">
            <a:extLst>
              <a:ext uri="{FF2B5EF4-FFF2-40B4-BE49-F238E27FC236}">
                <a16:creationId xmlns:a16="http://schemas.microsoft.com/office/drawing/2014/main" id="{323C7DC4-8FBC-4B96-AE3A-AD40197B2A58}"/>
              </a:ext>
            </a:extLst>
          </p:cNvPr>
          <p:cNvSpPr>
            <a:spLocks noGrp="1"/>
          </p:cNvSpPr>
          <p:nvPr>
            <p:ph sz="half" idx="2"/>
          </p:nvPr>
        </p:nvSpPr>
        <p:spPr/>
        <p:txBody>
          <a:bodyPr vert="horz" lIns="91440" tIns="45720" rIns="91440" bIns="45720" rtlCol="0" anchor="t">
            <a:normAutofit/>
          </a:bodyPr>
          <a:lstStyle/>
          <a:p>
            <a:pPr marL="152400" indent="0">
              <a:buNone/>
            </a:pPr>
            <a:r>
              <a:rPr lang="en-GB" sz="2400">
                <a:ea typeface="+mn-lt"/>
                <a:cs typeface="+mn-lt"/>
              </a:rPr>
              <a:t>Mitigating methods to decrease differences among groups</a:t>
            </a:r>
            <a:endParaRPr lang="en-US"/>
          </a:p>
          <a:p>
            <a:pPr marL="608965" indent="-456565"/>
            <a:r>
              <a:rPr lang="en-GB" sz="2400">
                <a:ea typeface="+mn-lt"/>
                <a:cs typeface="+mn-lt"/>
              </a:rPr>
              <a:t>Preprocessing (not yet)</a:t>
            </a:r>
            <a:endParaRPr lang="en-GB" sz="2400" dirty="0">
              <a:ea typeface="+mn-lt"/>
              <a:cs typeface="+mn-lt"/>
            </a:endParaRPr>
          </a:p>
          <a:p>
            <a:pPr marL="608965" indent="-456565"/>
            <a:r>
              <a:rPr lang="en-GB" sz="2400">
                <a:ea typeface="+mn-lt"/>
                <a:cs typeface="+mn-lt"/>
              </a:rPr>
              <a:t>Reductions (during training)</a:t>
            </a:r>
          </a:p>
          <a:p>
            <a:pPr marL="608965" indent="-456565"/>
            <a:r>
              <a:rPr lang="en-GB" sz="2400">
                <a:ea typeface="+mn-lt"/>
                <a:cs typeface="+mn-lt"/>
              </a:rPr>
              <a:t>Postprocessing (after training)</a:t>
            </a:r>
            <a:endParaRPr lang="en-GB" sz="2400" dirty="0">
              <a:ea typeface="+mn-lt"/>
              <a:cs typeface="+mn-lt"/>
            </a:endParaRPr>
          </a:p>
        </p:txBody>
      </p:sp>
      <p:sp>
        <p:nvSpPr>
          <p:cNvPr id="6" name="Content Placeholder 5">
            <a:extLst>
              <a:ext uri="{FF2B5EF4-FFF2-40B4-BE49-F238E27FC236}">
                <a16:creationId xmlns:a16="http://schemas.microsoft.com/office/drawing/2014/main" id="{BBD6BCC7-4783-4747-BBC7-0D792C6DB97B}"/>
              </a:ext>
            </a:extLst>
          </p:cNvPr>
          <p:cNvSpPr>
            <a:spLocks noGrp="1"/>
          </p:cNvSpPr>
          <p:nvPr>
            <p:ph sz="half" idx="1"/>
          </p:nvPr>
        </p:nvSpPr>
        <p:spPr/>
        <p:txBody>
          <a:bodyPr vert="horz" lIns="91440" tIns="45720" rIns="91440" bIns="45720" rtlCol="0" anchor="t">
            <a:normAutofit/>
          </a:bodyPr>
          <a:lstStyle/>
          <a:p>
            <a:r>
              <a:rPr lang="en-GB">
                <a:cs typeface="Calibri"/>
              </a:rPr>
              <a:t>A set of metrics and a dashboard to get insight about the undesired effects</a:t>
            </a:r>
          </a:p>
          <a:p>
            <a:endParaRPr lang="en-GB" dirty="0">
              <a:cs typeface="Calibri"/>
            </a:endParaRPr>
          </a:p>
          <a:p>
            <a:r>
              <a:rPr lang="en-GB">
                <a:cs typeface="Calibri"/>
              </a:rPr>
              <a:t>Integrated with AzureML</a:t>
            </a:r>
            <a:endParaRPr lang="en-GB" dirty="0">
              <a:cs typeface="Calibri"/>
            </a:endParaRPr>
          </a:p>
        </p:txBody>
      </p:sp>
    </p:spTree>
    <p:extLst>
      <p:ext uri="{BB962C8B-B14F-4D97-AF65-F5344CB8AC3E}">
        <p14:creationId xmlns:p14="http://schemas.microsoft.com/office/powerpoint/2010/main" val="1704587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E4823-C66D-43EC-BE28-1817F543DDB2}"/>
              </a:ext>
            </a:extLst>
          </p:cNvPr>
          <p:cNvSpPr>
            <a:spLocks noGrp="1"/>
          </p:cNvSpPr>
          <p:nvPr>
            <p:ph type="title"/>
          </p:nvPr>
        </p:nvSpPr>
        <p:spPr/>
        <p:txBody>
          <a:bodyPr>
            <a:normAutofit/>
          </a:bodyPr>
          <a:lstStyle/>
          <a:p>
            <a:r>
              <a:rPr lang="en-GB">
                <a:cs typeface="Calibri Light"/>
              </a:rPr>
              <a:t>Unawareness (1/ 3)</a:t>
            </a:r>
            <a:endParaRPr lang="en-US"/>
          </a:p>
        </p:txBody>
      </p:sp>
      <p:sp>
        <p:nvSpPr>
          <p:cNvPr id="3" name="Text Placeholder 2">
            <a:extLst>
              <a:ext uri="{FF2B5EF4-FFF2-40B4-BE49-F238E27FC236}">
                <a16:creationId xmlns:a16="http://schemas.microsoft.com/office/drawing/2014/main" id="{A667EF99-627A-4073-9A01-2234333EEF2B}"/>
              </a:ext>
            </a:extLst>
          </p:cNvPr>
          <p:cNvSpPr>
            <a:spLocks noGrp="1"/>
          </p:cNvSpPr>
          <p:nvPr>
            <p:ph idx="1"/>
          </p:nvPr>
        </p:nvSpPr>
        <p:spPr/>
        <p:txBody>
          <a:bodyPr/>
          <a:lstStyle/>
          <a:p>
            <a:pPr marL="152400" indent="0">
              <a:buNone/>
            </a:pPr>
            <a:endParaRPr lang="en-GB">
              <a:cs typeface="Calibri" panose="020F0502020204030204"/>
            </a:endParaRPr>
          </a:p>
        </p:txBody>
      </p:sp>
      <p:pic>
        <p:nvPicPr>
          <p:cNvPr id="4" name="Picture 4" descr="A screenshot of a cell phone&#10;&#10;Description generated with very high confidence">
            <a:extLst>
              <a:ext uri="{FF2B5EF4-FFF2-40B4-BE49-F238E27FC236}">
                <a16:creationId xmlns:a16="http://schemas.microsoft.com/office/drawing/2014/main" id="{611CB7E7-A0CC-4123-9D05-151A5B4CAAAC}"/>
              </a:ext>
            </a:extLst>
          </p:cNvPr>
          <p:cNvPicPr>
            <a:picLocks noChangeAspect="1"/>
          </p:cNvPicPr>
          <p:nvPr/>
        </p:nvPicPr>
        <p:blipFill>
          <a:blip r:embed="rId3"/>
          <a:stretch>
            <a:fillRect/>
          </a:stretch>
        </p:blipFill>
        <p:spPr>
          <a:xfrm>
            <a:off x="842750" y="1752931"/>
            <a:ext cx="9348604" cy="3092812"/>
          </a:xfrm>
          <a:prstGeom prst="rect">
            <a:avLst/>
          </a:prstGeom>
        </p:spPr>
      </p:pic>
      <p:sp>
        <p:nvSpPr>
          <p:cNvPr id="6" name="TextBox 5">
            <a:extLst>
              <a:ext uri="{FF2B5EF4-FFF2-40B4-BE49-F238E27FC236}">
                <a16:creationId xmlns:a16="http://schemas.microsoft.com/office/drawing/2014/main" id="{0D48945F-4DB9-41D5-AB67-C3F382A9E37E}"/>
              </a:ext>
            </a:extLst>
          </p:cNvPr>
          <p:cNvSpPr txBox="1"/>
          <p:nvPr/>
        </p:nvSpPr>
        <p:spPr>
          <a:xfrm>
            <a:off x="800359" y="5139093"/>
            <a:ext cx="996405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a:t>Universities implicitely discriminate based on income via the confounding SAT tests.</a:t>
            </a:r>
            <a:endParaRPr lang="en-GB" sz="2000" dirty="0">
              <a:cs typeface="Calibri"/>
            </a:endParaRPr>
          </a:p>
          <a:p>
            <a:r>
              <a:rPr lang="en-GB" sz="2000" dirty="0">
                <a:cs typeface="Calibri"/>
              </a:rPr>
              <a:t>Students from wealthy families have more money to pay for </a:t>
            </a:r>
            <a:r>
              <a:rPr lang="en-GB" sz="2000">
                <a:cs typeface="Calibri"/>
              </a:rPr>
              <a:t>tutoring and retaking the same tests.</a:t>
            </a:r>
            <a:endParaRPr lang="en-GB" sz="2000" dirty="0">
              <a:cs typeface="Calibri"/>
            </a:endParaRPr>
          </a:p>
        </p:txBody>
      </p:sp>
    </p:spTree>
    <p:extLst>
      <p:ext uri="{BB962C8B-B14F-4D97-AF65-F5344CB8AC3E}">
        <p14:creationId xmlns:p14="http://schemas.microsoft.com/office/powerpoint/2010/main" val="1935758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E4823-C66D-43EC-BE28-1817F543DDB2}"/>
              </a:ext>
            </a:extLst>
          </p:cNvPr>
          <p:cNvSpPr>
            <a:spLocks noGrp="1"/>
          </p:cNvSpPr>
          <p:nvPr>
            <p:ph type="title"/>
          </p:nvPr>
        </p:nvSpPr>
        <p:spPr>
          <a:xfrm>
            <a:off x="838200" y="365125"/>
            <a:ext cx="10515600" cy="1325563"/>
          </a:xfrm>
        </p:spPr>
        <p:txBody>
          <a:bodyPr anchor="ctr">
            <a:normAutofit/>
          </a:bodyPr>
          <a:lstStyle/>
          <a:p>
            <a:r>
              <a:rPr lang="en-GB"/>
              <a:t>Unawareness (2/ 3)</a:t>
            </a:r>
            <a:endParaRPr lang="en-US"/>
          </a:p>
        </p:txBody>
      </p:sp>
      <p:pic>
        <p:nvPicPr>
          <p:cNvPr id="6" name="Picture 6" descr="A picture containing text, person, newspaper, book&#10;&#10;Description automatically generated">
            <a:extLst>
              <a:ext uri="{FF2B5EF4-FFF2-40B4-BE49-F238E27FC236}">
                <a16:creationId xmlns:a16="http://schemas.microsoft.com/office/drawing/2014/main" id="{494B0155-04CA-415A-8C1C-B7E8683C082E}"/>
              </a:ext>
            </a:extLst>
          </p:cNvPr>
          <p:cNvPicPr>
            <a:picLocks noGrp="1" noChangeAspect="1"/>
          </p:cNvPicPr>
          <p:nvPr>
            <p:ph sz="half" idx="1"/>
          </p:nvPr>
        </p:nvPicPr>
        <p:blipFill rotWithShape="1">
          <a:blip r:embed="rId3"/>
          <a:srcRect r="27547"/>
          <a:stretch/>
        </p:blipFill>
        <p:spPr>
          <a:xfrm>
            <a:off x="838200" y="1825625"/>
            <a:ext cx="4964810" cy="4351295"/>
          </a:xfrm>
          <a:noFill/>
        </p:spPr>
      </p:pic>
      <p:sp>
        <p:nvSpPr>
          <p:cNvPr id="7" name="TextBox 6">
            <a:extLst>
              <a:ext uri="{FF2B5EF4-FFF2-40B4-BE49-F238E27FC236}">
                <a16:creationId xmlns:a16="http://schemas.microsoft.com/office/drawing/2014/main" id="{2CA09AB5-1F40-43DA-B723-A3F1E0EF2A23}"/>
              </a:ext>
            </a:extLst>
          </p:cNvPr>
          <p:cNvSpPr txBox="1"/>
          <p:nvPr/>
        </p:nvSpPr>
        <p:spPr>
          <a:xfrm>
            <a:off x="6248400" y="1825952"/>
            <a:ext cx="5100414"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dirty="0"/>
              <a:t>In problem areas tend to live more migrants. </a:t>
            </a:r>
            <a:endParaRPr lang="en-GB" sz="2000" dirty="0">
              <a:cs typeface="Calibri"/>
            </a:endParaRPr>
          </a:p>
          <a:p>
            <a:r>
              <a:rPr lang="en-GB" sz="2000"/>
              <a:t>If you </a:t>
            </a:r>
            <a:r>
              <a:rPr lang="en-GB" sz="2000" dirty="0"/>
              <a:t>would enforce this idea, you are likely to punish </a:t>
            </a:r>
            <a:r>
              <a:rPr lang="en-GB" sz="2000"/>
              <a:t>people from another origin harsher.</a:t>
            </a:r>
            <a:endParaRPr lang="en-GB" sz="2000">
              <a:cs typeface="Calibri"/>
            </a:endParaRPr>
          </a:p>
        </p:txBody>
      </p:sp>
    </p:spTree>
    <p:extLst>
      <p:ext uri="{BB962C8B-B14F-4D97-AF65-F5344CB8AC3E}">
        <p14:creationId xmlns:p14="http://schemas.microsoft.com/office/powerpoint/2010/main" val="779456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667EF99-627A-4073-9A01-2234333EEF2B}"/>
              </a:ext>
            </a:extLst>
          </p:cNvPr>
          <p:cNvSpPr>
            <a:spLocks noGrp="1"/>
          </p:cNvSpPr>
          <p:nvPr>
            <p:ph type="subTitle" idx="1"/>
          </p:nvPr>
        </p:nvSpPr>
        <p:spPr>
          <a:xfrm>
            <a:off x="1524000" y="3602038"/>
            <a:ext cx="9144000" cy="1655762"/>
          </a:xfrm>
        </p:spPr>
        <p:txBody>
          <a:bodyPr vert="horz" lIns="91440" tIns="45720" rIns="91440" bIns="45720" rtlCol="0" anchor="t">
            <a:normAutofit/>
          </a:bodyPr>
          <a:lstStyle/>
          <a:p>
            <a:pPr marL="152400" indent="0">
              <a:buNone/>
            </a:pPr>
            <a:r>
              <a:rPr lang="en-GB" sz="2200" i="1" dirty="0"/>
              <a:t>A situation in which sensitive attributes are present, but not included in the training data. Because sensitive attributes are often correlated with other attributes of one’s data, a model trained with unawareness about a sensitive attribute could still have disparate impact with respect to that attribute, or </a:t>
            </a:r>
            <a:r>
              <a:rPr lang="en-GB" sz="2200" i="1"/>
              <a:t>violate other fairness constraints [3].</a:t>
            </a:r>
          </a:p>
        </p:txBody>
      </p:sp>
      <p:sp>
        <p:nvSpPr>
          <p:cNvPr id="2" name="Title 1">
            <a:extLst>
              <a:ext uri="{FF2B5EF4-FFF2-40B4-BE49-F238E27FC236}">
                <a16:creationId xmlns:a16="http://schemas.microsoft.com/office/drawing/2014/main" id="{1B6E4823-C66D-43EC-BE28-1817F543DDB2}"/>
              </a:ext>
            </a:extLst>
          </p:cNvPr>
          <p:cNvSpPr>
            <a:spLocks noGrp="1"/>
          </p:cNvSpPr>
          <p:nvPr>
            <p:ph type="title"/>
          </p:nvPr>
        </p:nvSpPr>
        <p:spPr>
          <a:xfrm>
            <a:off x="838200" y="365125"/>
            <a:ext cx="10515600" cy="1325563"/>
          </a:xfrm>
        </p:spPr>
        <p:txBody>
          <a:bodyPr anchor="ctr">
            <a:normAutofit/>
          </a:bodyPr>
          <a:lstStyle/>
          <a:p>
            <a:r>
              <a:rPr lang="en-GB"/>
              <a:t>Unawareness (3/3)</a:t>
            </a:r>
            <a:endParaRPr lang="en-US"/>
          </a:p>
        </p:txBody>
      </p:sp>
    </p:spTree>
    <p:extLst>
      <p:ext uri="{BB962C8B-B14F-4D97-AF65-F5344CB8AC3E}">
        <p14:creationId xmlns:p14="http://schemas.microsoft.com/office/powerpoint/2010/main" val="2474926298"/>
      </p:ext>
    </p:extLst>
  </p:cSld>
  <p:clrMapOvr>
    <a:masterClrMapping/>
  </p:clrMapOvr>
</p:sld>
</file>

<file path=ppt/theme/theme1.xml><?xml version="1.0" encoding="utf-8"?>
<a:theme xmlns:a="http://schemas.openxmlformats.org/drawingml/2006/main" name="Dataworkz">
  <a:themeElements>
    <a:clrScheme name="Aangepast 1">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taworkz" id="{11713390-C0EF-0A40-A2CF-89154BE97121}" vid="{1444DE0F-84AD-D844-B10A-68FD8978BF3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Dataworkz</Template>
  <Application>Microsoft Office PowerPoint</Application>
  <PresentationFormat>Widescreen</PresentationFormat>
  <Slides>23</Slides>
  <Notes>14</Notes>
  <HiddenSlides>1</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Dataworkz</vt:lpstr>
      <vt:lpstr>Fairness in AI with Fairlearn</vt:lpstr>
      <vt:lpstr>About me</vt:lpstr>
      <vt:lpstr>Agenda</vt:lpstr>
      <vt:lpstr>Fairness</vt:lpstr>
      <vt:lpstr>Harms</vt:lpstr>
      <vt:lpstr>Toolbox</vt:lpstr>
      <vt:lpstr>Unawareness (1/ 3)</vt:lpstr>
      <vt:lpstr>Unawareness (2/ 3)</vt:lpstr>
      <vt:lpstr>Unawareness (3/3)</vt:lpstr>
      <vt:lpstr>PowerPoint Presentation</vt:lpstr>
      <vt:lpstr>Demographic parity (1/ 4)</vt:lpstr>
      <vt:lpstr>Demographic parity (2/ 4)</vt:lpstr>
      <vt:lpstr>Demographic parity (3/ 4)</vt:lpstr>
      <vt:lpstr>Demographic parity metrics (4/ 4)</vt:lpstr>
      <vt:lpstr>Equalized odds (1/ 4)</vt:lpstr>
      <vt:lpstr>Equalized odds (2/ 4)</vt:lpstr>
      <vt:lpstr>Equalized odds (3/ 4)</vt:lpstr>
      <vt:lpstr>Equalized odds (4/ 4) metrics</vt:lpstr>
      <vt:lpstr>PowerPoint Presentation</vt:lpstr>
      <vt:lpstr>PowerPoint Presentation</vt:lpstr>
      <vt:lpstr>PowerPoint Presentation</vt:lpstr>
      <vt:lpstr>My opinion</vt:lpstr>
      <vt:lpstr>For the interested reader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Weidner, Martin</dc:creator>
  <cp:revision>979</cp:revision>
  <dcterms:created xsi:type="dcterms:W3CDTF">2018-09-12T12:49:35Z</dcterms:created>
  <dcterms:modified xsi:type="dcterms:W3CDTF">2020-06-30T14:18:43Z</dcterms:modified>
</cp:coreProperties>
</file>

<file path=docProps/thumbnail.jpeg>
</file>